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4" r:id="rId10"/>
    <p:sldId id="260" r:id="rId11"/>
    <p:sldId id="261" r:id="rId12"/>
    <p:sldId id="263" r:id="rId13"/>
    <p:sldId id="265" r:id="rId14"/>
    <p:sldId id="277" r:id="rId15"/>
    <p:sldId id="268" r:id="rId16"/>
    <p:sldId id="271" r:id="rId17"/>
    <p:sldId id="269" r:id="rId18"/>
    <p:sldId id="272" r:id="rId19"/>
    <p:sldId id="270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B009A-DCB9-E171-CBD2-9C7F2D8C75FD}" v="7" dt="2020-01-15T14:15:49.240"/>
    <p1510:client id="{6A889F34-639B-4C5B-8D83-7E54EE02FD0C}" v="3166" dt="2020-01-15T02:55:03.299"/>
    <p1510:client id="{C1AFB1B7-63D6-40FE-A69E-516121CABE59}" v="1386" dt="2020-01-15T16:16:29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6B419-DBCB-45DD-B872-F00271708E42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000D-C4AF-4CE5-896F-373BBA4A6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5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69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27D6-D988-46DC-8383-FC27A0D7429A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FCC1-619F-43FD-A172-45B7A275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2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27D6-D988-46DC-8383-FC27A0D7429A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FCC1-619F-43FD-A172-45B7A275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7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2098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0"/>
            <a:ext cx="6248400" cy="47244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27D6-D988-46DC-8383-FC27A0D7429A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FCC1-619F-43FD-A172-45B7A275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1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27D6-D988-46DC-8383-FC27A0D7429A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FCC1-619F-43FD-A172-45B7A275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6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27D6-D988-46DC-8383-FC27A0D7429A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FCC1-619F-43FD-A172-45B7A275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9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27D6-D988-46DC-8383-FC27A0D7429A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FCC1-619F-43FD-A172-45B7A275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27D6-D988-46DC-8383-FC27A0D7429A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FCC1-619F-43FD-A172-45B7A275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1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73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73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27D6-D988-46DC-8383-FC27A0D7429A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FCC1-619F-43FD-A172-45B7A275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9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27D6-D988-46DC-8383-FC27A0D7429A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FCC1-619F-43FD-A172-45B7A275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0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27D6-D988-46DC-8383-FC27A0D7429A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FCC1-619F-43FD-A172-45B7A275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8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3236913" cy="9136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264150" cy="4602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37692"/>
            <a:ext cx="3236913" cy="36884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27D6-D988-46DC-8383-FC27A0D7429A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FCC1-619F-43FD-A172-45B7A275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7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3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67818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10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91440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827D6-D988-46DC-8383-FC27A0D7429A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5720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AFCC1-619F-43FD-A172-45B7A2750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7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iles.nc.gov/ncdma/DRAFT_Tailored-Care-Management-Provider-Manual_20191205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9109" y="1905000"/>
            <a:ext cx="7543800" cy="2209800"/>
          </a:xfrm>
          <a:prstGeom prst="rect">
            <a:avLst/>
          </a:prstGeom>
        </p:spPr>
        <p:txBody>
          <a:bodyPr anchor="t"/>
          <a:lstStyle/>
          <a:p>
            <a:pPr algn="l">
              <a:lnSpc>
                <a:spcPts val="54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BH I/DD Tailored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</a:b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DRAFT Care Management Provider Manual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5257800"/>
            <a:ext cx="4572000" cy="1447800"/>
          </a:xfrm>
          <a:prstGeom prst="rect">
            <a:avLst/>
          </a:prstGeom>
        </p:spPr>
        <p:txBody>
          <a:bodyPr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Judith Kirkman, Senior Director CMS</a:t>
            </a:r>
            <a:b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Patty Wilson, Senior Director NPI</a:t>
            </a:r>
          </a:p>
          <a:p>
            <a:pPr marL="0" indent="0" algn="l">
              <a:lnSpc>
                <a:spcPts val="3000"/>
              </a:lnSpc>
              <a:buNone/>
            </a:pPr>
            <a:r>
              <a:rPr lang="en-US" sz="2600" dirty="0">
                <a:solidFill>
                  <a:srgbClr val="005B93"/>
                </a:solidFill>
                <a:latin typeface="Arial Black" panose="020B0A04020102020204" pitchFamily="34" charset="0"/>
              </a:rPr>
              <a:t>Vaya Health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324600" y="4800600"/>
            <a:ext cx="2590800" cy="12192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January 15, 2020</a:t>
            </a:r>
            <a:br>
              <a:rPr lang="en-US" sz="2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2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83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922F-6CB1-433C-9E0D-32DCD854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AMH+ and CMA Certification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19103-C5E9-4025-BDEE-C4CE0BB7B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TCM Contact Requirements for BH Members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12D69-CDDD-4942-AE87-5E431DA19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4073525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/>
              <a:t>High Acuity – </a:t>
            </a:r>
            <a:r>
              <a:rPr lang="en-US" sz="2600" dirty="0"/>
              <a:t>at least four contacts per month, at least one in person</a:t>
            </a:r>
          </a:p>
          <a:p>
            <a:r>
              <a:rPr lang="en-US" sz="2600" b="1" dirty="0"/>
              <a:t>Moderate Acuity – </a:t>
            </a:r>
            <a:r>
              <a:rPr lang="en-US" sz="2600" dirty="0"/>
              <a:t>at least three contacts per month, at least one in person contact per quarter</a:t>
            </a:r>
          </a:p>
          <a:p>
            <a:r>
              <a:rPr lang="en-US" sz="2600" b="1" dirty="0"/>
              <a:t>Low Acuity – </a:t>
            </a:r>
            <a:r>
              <a:rPr lang="en-US" sz="2600" dirty="0"/>
              <a:t>at least two contacts per month, at least two in person contacts per year approximately six months apart</a:t>
            </a:r>
            <a:endParaRPr lang="en-US" sz="26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92E3E-F4BE-4F9F-BCC3-F2002E33E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TCM Contact Requirements for I/DD or TBI Members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736FB-8E80-4C71-8A39-CECFED75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4073525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/>
              <a:t>High Acuity – </a:t>
            </a:r>
            <a:r>
              <a:rPr lang="en-US" sz="2600" dirty="0"/>
              <a:t>at least three contacts per month, including two in person and one telephonic</a:t>
            </a:r>
          </a:p>
          <a:p>
            <a:r>
              <a:rPr lang="en-US" sz="2600" b="1" dirty="0"/>
              <a:t>Moderate Acuity – </a:t>
            </a:r>
            <a:r>
              <a:rPr lang="en-US" sz="2600" dirty="0"/>
              <a:t>at least three contacts per month, at least one in person contact per quarter</a:t>
            </a:r>
          </a:p>
          <a:p>
            <a:r>
              <a:rPr lang="en-US" sz="2600" b="1" dirty="0"/>
              <a:t>Low Acuity – </a:t>
            </a:r>
            <a:r>
              <a:rPr lang="en-US" sz="2600" dirty="0"/>
              <a:t>at least one telephonic contact per month, at least two in person contacts per year approximately six months apart</a:t>
            </a:r>
            <a:endParaRPr lang="en-US" sz="2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6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E8F4-D498-47F8-B5A8-2AFA0FF6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AMH+ and CMA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5C858-22F7-4EBF-BE32-6CAD652AD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By TP launch, TCM entities must have capacity to “electronically and securely transmit” care plans to Care Team members </a:t>
            </a:r>
          </a:p>
          <a:p>
            <a:pPr lvl="0"/>
            <a:r>
              <a:rPr lang="en-US" dirty="0"/>
              <a:t>TCMs will have primary responsibility for identifying members at risk for requiring care in an ACH or institutional setting </a:t>
            </a:r>
            <a:r>
              <a:rPr lang="en-US" b="1" i="1" dirty="0"/>
              <a:t>and</a:t>
            </a:r>
            <a:r>
              <a:rPr lang="en-US" dirty="0"/>
              <a:t> performing diversion activities such as screening, educating, and facilitating community-based referrals and linkages</a:t>
            </a:r>
          </a:p>
          <a:p>
            <a:pPr lvl="0"/>
            <a:r>
              <a:rPr lang="en-US" dirty="0"/>
              <a:t>NC-TOPPS requirements for members with MH and SU disorders will remain in place</a:t>
            </a:r>
          </a:p>
          <a:p>
            <a:pPr lvl="1"/>
            <a:r>
              <a:rPr lang="en-US" dirty="0"/>
              <a:t>TCMs will be responsible for data entry</a:t>
            </a:r>
          </a:p>
        </p:txBody>
      </p:sp>
    </p:spTree>
    <p:extLst>
      <p:ext uri="{BB962C8B-B14F-4D97-AF65-F5344CB8AC3E}">
        <p14:creationId xmlns:p14="http://schemas.microsoft.com/office/powerpoint/2010/main" val="92136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E8F4-D498-47F8-B5A8-2AFA0FF6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AMH+ and CMA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5C858-22F7-4EBF-BE32-6CAD652AD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3500" dirty="0"/>
              <a:t>Health IT</a:t>
            </a:r>
          </a:p>
          <a:p>
            <a:pPr lvl="1"/>
            <a:r>
              <a:rPr lang="en-US" sz="3100" dirty="0"/>
              <a:t>All IT requirements must be in place prior to TP launch</a:t>
            </a:r>
          </a:p>
          <a:p>
            <a:pPr lvl="1"/>
            <a:r>
              <a:rPr lang="en-US" sz="3100" dirty="0"/>
              <a:t>TCM entities must conduct population health management using data generated internally and externally</a:t>
            </a:r>
          </a:p>
          <a:p>
            <a:pPr lvl="1"/>
            <a:r>
              <a:rPr lang="en-US" sz="3100" dirty="0"/>
              <a:t>DHHS will allow providers of TCM to piggy-back on TP CM documentation systems versus building their own or contracting with a CIN</a:t>
            </a:r>
          </a:p>
          <a:p>
            <a:pPr lvl="1"/>
            <a:r>
              <a:rPr lang="en-US" sz="3100" dirty="0"/>
              <a:t>Each TCM entity must have an implemented EHR to record, store, and transmit member clinical information, including medication adherence</a:t>
            </a:r>
          </a:p>
          <a:p>
            <a:pPr lvl="2"/>
            <a:r>
              <a:rPr lang="en-US" sz="2800" dirty="0"/>
              <a:t>TCM entities must use NCCARE360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5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AEA0A-1499-4F12-9B92-B4EBC137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1BFEC-403E-4AD8-9287-6DFD06D6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TCM entities will receive payments from Tailored Plans </a:t>
            </a:r>
            <a:r>
              <a:rPr lang="en-US" i="1" dirty="0"/>
              <a:t>only</a:t>
            </a:r>
            <a:r>
              <a:rPr lang="en-US" dirty="0"/>
              <a:t> for members who are “actively engaged in” the care management model</a:t>
            </a:r>
          </a:p>
          <a:p>
            <a:r>
              <a:rPr lang="en-US" dirty="0"/>
              <a:t>TCM payments will be distinct from any fee-for-service payments for clinical services that participating AMH+ or CMAs may also provide</a:t>
            </a:r>
          </a:p>
        </p:txBody>
      </p:sp>
    </p:spTree>
    <p:extLst>
      <p:ext uri="{BB962C8B-B14F-4D97-AF65-F5344CB8AC3E}">
        <p14:creationId xmlns:p14="http://schemas.microsoft.com/office/powerpoint/2010/main" val="229919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9343-CFC5-4C89-B3C1-3C8DD8BD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 of TCM after </a:t>
            </a:r>
            <a:br>
              <a:rPr lang="en-US" dirty="0"/>
            </a:br>
            <a:r>
              <a:rPr lang="en-US" dirty="0"/>
              <a:t>TP Launch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EF38-010C-4760-8D22-82E1ED996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TPs will be responsible for TCM</a:t>
            </a:r>
          </a:p>
          <a:p>
            <a:pPr lvl="0"/>
            <a:r>
              <a:rPr lang="en-US" dirty="0"/>
              <a:t>TPs will contract with CMAs</a:t>
            </a:r>
          </a:p>
          <a:p>
            <a:pPr lvl="1"/>
            <a:r>
              <a:rPr lang="en-US" dirty="0"/>
              <a:t>Contract templates must be approved by DHHS</a:t>
            </a:r>
          </a:p>
          <a:p>
            <a:pPr lvl="0"/>
            <a:r>
              <a:rPr lang="en-US" dirty="0"/>
              <a:t>TPs must have a written policy for corrective action plans (CAP) for compliance issues with an AMH+, CMA, or CIN</a:t>
            </a:r>
          </a:p>
          <a:p>
            <a:pPr lvl="0"/>
            <a:r>
              <a:rPr lang="en-US" dirty="0"/>
              <a:t>If a TCM entity or CIN underperforms during a CAP period, DHHS will authorize a TP to stop TCM payments </a:t>
            </a:r>
            <a:r>
              <a:rPr lang="en-US" b="1" i="1" dirty="0"/>
              <a:t>and</a:t>
            </a:r>
            <a:r>
              <a:rPr lang="en-US" dirty="0"/>
              <a:t> terminate its contract with a TCM entity </a:t>
            </a:r>
          </a:p>
          <a:p>
            <a:r>
              <a:rPr lang="en-US" dirty="0"/>
              <a:t>AMH+s and CMAs will have the right to appeal TP certification and contracting decisions</a:t>
            </a:r>
          </a:p>
        </p:txBody>
      </p:sp>
    </p:spTree>
    <p:extLst>
      <p:ext uri="{BB962C8B-B14F-4D97-AF65-F5344CB8AC3E}">
        <p14:creationId xmlns:p14="http://schemas.microsoft.com/office/powerpoint/2010/main" val="262366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A5F8-7C07-4718-80AC-E7F9386E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Vaya Feedback on Manual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49C44-273C-4D25-A361-F40F12B3F6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Re: CM Certification</a:t>
            </a:r>
          </a:p>
          <a:p>
            <a:pPr lvl="1"/>
            <a:r>
              <a:rPr lang="en-US" sz="2200" dirty="0"/>
              <a:t>Vaya requested that DHHS provide a full certification manual to plans and providers so there is statewide consistency</a:t>
            </a:r>
          </a:p>
          <a:p>
            <a:pPr lvl="1"/>
            <a:r>
              <a:rPr lang="en-US" sz="2200" dirty="0"/>
              <a:t>Vaya requested a copy of the desk review checklist/ audit tool for CM certification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D2636-28E2-458E-AD05-88D3532240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Re: TCM throughout enrollment in TP - Vaya asked for clarity re DHHS expectations for members who stabilize and move to outpatient before transition to SP</a:t>
            </a:r>
          </a:p>
          <a:p>
            <a:r>
              <a:rPr lang="en-US" dirty="0"/>
              <a:t>Re: Members’ ability to change TCM providers “with cause” - Vaya requested a listing of specific conditions that constitute “cause”</a:t>
            </a:r>
          </a:p>
        </p:txBody>
      </p:sp>
    </p:spTree>
    <p:extLst>
      <p:ext uri="{BB962C8B-B14F-4D97-AF65-F5344CB8AC3E}">
        <p14:creationId xmlns:p14="http://schemas.microsoft.com/office/powerpoint/2010/main" val="1222325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A5F8-7C07-4718-80AC-E7F9386E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Vaya Feedback on Manual, cont’d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49C44-273C-4D25-A361-F40F12B3F6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Re: Requirement to track CM in Healthy Opportunities Pilot - Vaya asked how this will be accomplished – via NCCARE 360?</a:t>
            </a:r>
          </a:p>
          <a:p>
            <a:r>
              <a:rPr lang="en-US" dirty="0"/>
              <a:t>Re: Staffing requirements for BH CM staff and supervisors - Vaya requested that RN credential without BSN be allowed </a:t>
            </a:r>
          </a:p>
          <a:p>
            <a:r>
              <a:rPr lang="en-US" dirty="0"/>
              <a:t>Re: 1:8 supervisor to staff ratio - Vaya recommended that this be increased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D2636-28E2-458E-AD05-88D3532240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Re: Acuity tiering - Vaya asked how often DHHS will “re-tier” and adjust payment accordingly</a:t>
            </a:r>
          </a:p>
          <a:p>
            <a:r>
              <a:rPr lang="en-US" dirty="0"/>
              <a:t>Re: Contact requirements for each tier - Vaya recommended that contacts on behalf of the member count toward these requirements</a:t>
            </a:r>
          </a:p>
          <a:p>
            <a:r>
              <a:rPr lang="en-US" dirty="0"/>
              <a:t>Re: Frequency of Comprehensive Care Management Assessment - Vaya inquired about standardization</a:t>
            </a:r>
          </a:p>
        </p:txBody>
      </p:sp>
    </p:spTree>
    <p:extLst>
      <p:ext uri="{BB962C8B-B14F-4D97-AF65-F5344CB8AC3E}">
        <p14:creationId xmlns:p14="http://schemas.microsoft.com/office/powerpoint/2010/main" val="1982978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A5F8-7C07-4718-80AC-E7F9386E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Vaya Feedback on Manual, cont’d (3)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49C44-273C-4D25-A361-F40F12B3F6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Re: Comprehensive Care Management Assessment medication history requirements - Vaya inquired about availability of this data in NCHealthConnex</a:t>
            </a:r>
          </a:p>
          <a:p>
            <a:r>
              <a:rPr lang="en-US" dirty="0"/>
              <a:t>Re: Requirement for reassessment after a “significant change” in LOCUS/CALOCUS score - Vaya requested a definition of “significant change”</a:t>
            </a:r>
          </a:p>
          <a:p>
            <a:r>
              <a:rPr lang="en-US" dirty="0"/>
              <a:t>Re: “Triggering events” that mandate reassessment - Vaya recommended that Care Team review may be sufficient in some instances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D2636-28E2-458E-AD05-88D3532240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Re: Medication reconciliation requirement - Vaya requested that DHHS articulate standards</a:t>
            </a:r>
          </a:p>
          <a:p>
            <a:r>
              <a:rPr lang="en-US" dirty="0"/>
              <a:t>Re: Transition planning - Vaya inquired whether there will be standardized transition plans</a:t>
            </a:r>
          </a:p>
          <a:p>
            <a:r>
              <a:rPr lang="en-US" dirty="0"/>
              <a:t>Re: Response time requirements for ADT alerts - Vaya requested specific standards be articulated by DHHS</a:t>
            </a:r>
          </a:p>
        </p:txBody>
      </p:sp>
    </p:spTree>
    <p:extLst>
      <p:ext uri="{BB962C8B-B14F-4D97-AF65-F5344CB8AC3E}">
        <p14:creationId xmlns:p14="http://schemas.microsoft.com/office/powerpoint/2010/main" val="69254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https://files.nc.gov/ncdma/DRAFT_Tailored-Care-Management-Provider-Manual_20191205.pdf</a:t>
            </a:r>
            <a:endParaRPr lang="en-US" dirty="0"/>
          </a:p>
          <a:p>
            <a:r>
              <a:rPr lang="en-US" dirty="0"/>
              <a:t>TP Policy Paper will be released prior to the TP RFA release</a:t>
            </a:r>
          </a:p>
          <a:p>
            <a:r>
              <a:rPr lang="en-US" dirty="0"/>
              <a:t>RFA expected late February/early March</a:t>
            </a:r>
          </a:p>
        </p:txBody>
      </p:sp>
    </p:spTree>
    <p:extLst>
      <p:ext uri="{BB962C8B-B14F-4D97-AF65-F5344CB8AC3E}">
        <p14:creationId xmlns:p14="http://schemas.microsoft.com/office/powerpoint/2010/main" val="326819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1EC0-36F6-4D20-B330-30AD6627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to be a TP CM Provider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87DE2-3FD6-42D4-B86A-67CE41C988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DHHS plans to provide “capacity building funding” to Tailored Care Management (TCM) applicants that are provider organizations.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2B890-AD25-4EA1-AA38-27BF7EC6DE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payment will be ‘first come, first served’ as DHHS progresses through four TCM application batches</a:t>
            </a:r>
          </a:p>
        </p:txBody>
      </p:sp>
    </p:spTree>
    <p:extLst>
      <p:ext uri="{BB962C8B-B14F-4D97-AF65-F5344CB8AC3E}">
        <p14:creationId xmlns:p14="http://schemas.microsoft.com/office/powerpoint/2010/main" val="176243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800D-72C0-4460-89D3-BF7B0177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Provider Certification for </a:t>
            </a:r>
            <a:br>
              <a:rPr lang="en-US" sz="2800" dirty="0"/>
            </a:br>
            <a:r>
              <a:rPr lang="en-US" sz="2800" dirty="0"/>
              <a:t>Tailored Care Management (TCM)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12FCB-AEE7-465D-B4D7-E87601F44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 to TP launch, DHHS will oversee certification and readiness reviews</a:t>
            </a:r>
          </a:p>
          <a:p>
            <a:r>
              <a:rPr lang="en-US" dirty="0"/>
              <a:t>Certification will be a four-step process</a:t>
            </a:r>
          </a:p>
          <a:p>
            <a:pPr lvl="1"/>
            <a:r>
              <a:rPr lang="en-US" dirty="0"/>
              <a:t>Internal desk top review</a:t>
            </a:r>
          </a:p>
          <a:p>
            <a:pPr lvl="1"/>
            <a:r>
              <a:rPr lang="en-US" dirty="0"/>
              <a:t>Site visits coordinated </a:t>
            </a:r>
            <a:r>
              <a:rPr lang="en-US" b="1" i="1" dirty="0"/>
              <a:t>with</a:t>
            </a:r>
            <a:r>
              <a:rPr lang="en-US" dirty="0"/>
              <a:t> the corresponding TP</a:t>
            </a:r>
          </a:p>
          <a:p>
            <a:pPr lvl="1"/>
            <a:r>
              <a:rPr lang="en-US" dirty="0"/>
              <a:t>Certification</a:t>
            </a:r>
          </a:p>
          <a:p>
            <a:pPr lvl="1"/>
            <a:r>
              <a:rPr lang="en-US" dirty="0"/>
              <a:t>Readiness review </a:t>
            </a:r>
            <a:r>
              <a:rPr lang="en-US" b="1" i="1" dirty="0"/>
              <a:t>by TP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8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800D-72C0-4460-89D3-BF7B0177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Provider Certification for </a:t>
            </a:r>
            <a:br>
              <a:rPr lang="en-US" sz="2800" dirty="0"/>
            </a:br>
            <a:r>
              <a:rPr lang="en-US" sz="2800" dirty="0"/>
              <a:t>Tailored Care Management (TCM)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12FCB-AEE7-465D-B4D7-E87601F44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AMH+ and CMAs may work with Clinically Integrated Networks (CINs) to meet TCM certification requirements</a:t>
            </a:r>
          </a:p>
          <a:p>
            <a:pPr lvl="1"/>
            <a:r>
              <a:rPr lang="en-US" dirty="0"/>
              <a:t>AMH+ and CMAs must have “managerial control” of “partner employed” care managers</a:t>
            </a:r>
          </a:p>
          <a:p>
            <a:r>
              <a:rPr lang="en-US" dirty="0"/>
              <a:t>TPs may have closed networks, but they </a:t>
            </a:r>
            <a:r>
              <a:rPr lang="en-US" b="1" i="1" dirty="0"/>
              <a:t>must</a:t>
            </a:r>
            <a:r>
              <a:rPr lang="en-US" dirty="0"/>
              <a:t> contract with all certified AMH+ and CMAs for TCM</a:t>
            </a:r>
          </a:p>
          <a:p>
            <a:r>
              <a:rPr lang="en-US" dirty="0"/>
              <a:t>DHHS presumes that initially, most TP members will be assigned to TP-based care managers</a:t>
            </a:r>
          </a:p>
          <a:p>
            <a:r>
              <a:rPr lang="en-US" dirty="0"/>
              <a:t>DHHS requires 80% provider based TCM by July 2024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8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15C4-E81B-4799-9933-E9325122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6781800" cy="11128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Beneficiary Eligibility for Tailored Care Management (TCM)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330DB-7548-4EDD-A88B-AFAB332B7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Tailored Plans (TPs) will be the </a:t>
            </a:r>
            <a:r>
              <a:rPr lang="en-US" i="1" dirty="0"/>
              <a:t>only plans</a:t>
            </a:r>
            <a:r>
              <a:rPr lang="en-US" dirty="0"/>
              <a:t> to offer current 1915(b)(3) services, 1915(c) Innovations, TBI waiver services, and State-funded services</a:t>
            </a:r>
          </a:p>
          <a:p>
            <a:r>
              <a:rPr lang="en-US" dirty="0"/>
              <a:t>Individuals with an I/DD diagnosis participating in Innovations Waiver services will be eligible for TCM.  </a:t>
            </a:r>
          </a:p>
          <a:p>
            <a:r>
              <a:rPr lang="en-US" dirty="0"/>
              <a:t>Individuals with an I/DD diagnosis in ICF-I/DD facilities will not be eligible because the facility services duplicate TCM</a:t>
            </a:r>
          </a:p>
        </p:txBody>
      </p:sp>
    </p:spTree>
    <p:extLst>
      <p:ext uri="{BB962C8B-B14F-4D97-AF65-F5344CB8AC3E}">
        <p14:creationId xmlns:p14="http://schemas.microsoft.com/office/powerpoint/2010/main" val="161862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C721-21CD-4DDB-9ED8-F6768109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Beneficiary Eligibility for  TCM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F55EE-4FAF-490F-9641-A9D6E2883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Also exempt from TCM:</a:t>
            </a:r>
          </a:p>
          <a:p>
            <a:pPr lvl="1"/>
            <a:r>
              <a:rPr lang="en-US" dirty="0"/>
              <a:t>Individuals receiving Assertive Community Treatment (ACT)</a:t>
            </a:r>
          </a:p>
          <a:p>
            <a:pPr lvl="1"/>
            <a:r>
              <a:rPr lang="en-US" dirty="0"/>
              <a:t>Children participating in Care Management for At-Risk Children (CMARC) </a:t>
            </a:r>
          </a:p>
          <a:p>
            <a:pPr lvl="1"/>
            <a:r>
              <a:rPr lang="en-US" dirty="0"/>
              <a:t>Children participating in High Fidelity Wraparound (HFW) </a:t>
            </a:r>
          </a:p>
          <a:p>
            <a:r>
              <a:rPr lang="en-US" dirty="0"/>
              <a:t>TP members may opt out of TCM at any time</a:t>
            </a:r>
          </a:p>
        </p:txBody>
      </p:sp>
    </p:spTree>
    <p:extLst>
      <p:ext uri="{BB962C8B-B14F-4D97-AF65-F5344CB8AC3E}">
        <p14:creationId xmlns:p14="http://schemas.microsoft.com/office/powerpoint/2010/main" val="424509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3DC60-FE50-4E3D-A924-B8D7B7CD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TCM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AF596-3EEF-4527-8FFE-DC01F1A9B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>
              <a:buFont typeface="Arial" panose="020B0604020202020204" pitchFamily="34" charset="0"/>
              <a:buChar char="•"/>
            </a:pPr>
            <a:r>
              <a:rPr lang="en-US" sz="2800" dirty="0"/>
              <a:t>Member acuity tiers based on level of need [low, moderate, or high] will be assigned via a standardized, DHHS methodology. </a:t>
            </a:r>
            <a:r>
              <a:rPr lang="en-US" sz="2800" b="1" dirty="0"/>
              <a:t>“</a:t>
            </a:r>
            <a:r>
              <a:rPr lang="en-US" sz="2800" b="1" i="1" dirty="0"/>
              <a:t>Acuity tiers will impact payment rates.</a:t>
            </a:r>
            <a:r>
              <a:rPr lang="en-US" sz="2800" b="1" dirty="0"/>
              <a:t>”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/>
              <a:t>Members may change </a:t>
            </a:r>
            <a:r>
              <a:rPr lang="en-US" sz="2800" i="1" dirty="0"/>
              <a:t>either</a:t>
            </a:r>
            <a:r>
              <a:rPr lang="en-US" sz="2800" dirty="0"/>
              <a:t> the TCM provider </a:t>
            </a:r>
            <a:r>
              <a:rPr lang="en-US" sz="2800" i="1" dirty="0"/>
              <a:t>or</a:t>
            </a:r>
            <a:r>
              <a:rPr lang="en-US" sz="2800" dirty="0"/>
              <a:t> the individual care manager twice per year without cause, and at any time with cause. 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dirty="0"/>
              <a:t>Tailored Plan Care Managers must take on Healthy Opportunities Pilot-related responsibilities</a:t>
            </a:r>
          </a:p>
          <a:p>
            <a:pPr marL="1371600" lvl="3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8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E8F4-D498-47F8-B5A8-2AFA0FF6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AMH+ and CMA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5C858-22F7-4EBF-BE32-6CAD652AD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TPs must meet the same certification requirements as AMH+ and CMAs to provide TCM</a:t>
            </a:r>
          </a:p>
          <a:p>
            <a:r>
              <a:rPr lang="en-US" sz="3000" dirty="0"/>
              <a:t>Applicants must have “capacity and financial sustainability to establish care management as an ongoing line of business”</a:t>
            </a:r>
          </a:p>
          <a:p>
            <a:pPr lvl="0"/>
            <a:r>
              <a:rPr lang="en-US" sz="3000" dirty="0"/>
              <a:t>TCMs will complete </a:t>
            </a:r>
            <a:r>
              <a:rPr lang="en-US" sz="3000" i="1" dirty="0"/>
              <a:t>Care Management Comprehensive Assessments (CMCA)</a:t>
            </a:r>
          </a:p>
          <a:p>
            <a:pPr lvl="1"/>
            <a:r>
              <a:rPr lang="en-US" dirty="0"/>
              <a:t>Distinct from comprehensive clinical assessments for utilization management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858339AA7454A9B0EF0AE9B282815" ma:contentTypeVersion="13" ma:contentTypeDescription="Create a new document." ma:contentTypeScope="" ma:versionID="61bfc64c42e7a6d46f370114a760a596">
  <xsd:schema xmlns:xsd="http://www.w3.org/2001/XMLSchema" xmlns:xs="http://www.w3.org/2001/XMLSchema" xmlns:p="http://schemas.microsoft.com/office/2006/metadata/properties" xmlns:ns3="59df9604-9393-4383-8509-4fda82c0010d" xmlns:ns4="0f3021ca-e373-4b7f-97ad-56607d18876e" targetNamespace="http://schemas.microsoft.com/office/2006/metadata/properties" ma:root="true" ma:fieldsID="d0ed6b86b2701b911b03d35ee75e3b12" ns3:_="" ns4:_="">
    <xsd:import namespace="59df9604-9393-4383-8509-4fda82c0010d"/>
    <xsd:import namespace="0f3021ca-e373-4b7f-97ad-56607d1887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f9604-9393-4383-8509-4fda82c001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021ca-e373-4b7f-97ad-56607d18876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05F41B-B1C7-4690-A1E9-550EA3D064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593373-18A2-401C-AE82-6E7C6C4B81A4}">
  <ds:schemaRefs>
    <ds:schemaRef ds:uri="59df9604-9393-4383-8509-4fda82c0010d"/>
    <ds:schemaRef ds:uri="http://schemas.openxmlformats.org/package/2006/metadata/core-properties"/>
    <ds:schemaRef ds:uri="http://www.w3.org/XML/1998/namespace"/>
    <ds:schemaRef ds:uri="0f3021ca-e373-4b7f-97ad-56607d18876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1BD458E-C5BB-4209-B4EA-E272BDE2B2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f9604-9393-4383-8509-4fda82c0010d"/>
    <ds:schemaRef ds:uri="0f3021ca-e373-4b7f-97ad-56607d1887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1245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Office Theme</vt:lpstr>
      <vt:lpstr>Custom Design</vt:lpstr>
      <vt:lpstr>BH I/DD Tailored  DRAFT Care Management Provider Manual Review</vt:lpstr>
      <vt:lpstr>Important Notes to Remember</vt:lpstr>
      <vt:lpstr>Applying to be a TP CM Provider</vt:lpstr>
      <vt:lpstr>Provider Certification for  Tailored Care Management (TCM)</vt:lpstr>
      <vt:lpstr>Provider Certification for  Tailored Care Management (TCM)</vt:lpstr>
      <vt:lpstr>Beneficiary Eligibility for Tailored Care Management (TCM) </vt:lpstr>
      <vt:lpstr>Beneficiary Eligibility for  TCM cont’d</vt:lpstr>
      <vt:lpstr>Key Features of TCM Model</vt:lpstr>
      <vt:lpstr>AMH+ and CMA Certification</vt:lpstr>
      <vt:lpstr>AMH+ and CMA Certification</vt:lpstr>
      <vt:lpstr>AMH+ and CMA Certification</vt:lpstr>
      <vt:lpstr>AMH+ and CMA Certification</vt:lpstr>
      <vt:lpstr>Payment</vt:lpstr>
      <vt:lpstr>Oversight of TCM after  TP Launch</vt:lpstr>
      <vt:lpstr>Vaya Feedback on Manual</vt:lpstr>
      <vt:lpstr>Vaya Feedback on Manual, cont’d</vt:lpstr>
      <vt:lpstr>Vaya Feedback on Manual, cont’d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Leonard-Spencer</dc:creator>
  <cp:lastModifiedBy>Patty Wilson</cp:lastModifiedBy>
  <cp:revision>22</cp:revision>
  <dcterms:created xsi:type="dcterms:W3CDTF">2016-11-12T21:30:02Z</dcterms:created>
  <dcterms:modified xsi:type="dcterms:W3CDTF">2020-01-15T16:16:29Z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0x010100AA7858339AA7454A9B0EF0AE9B282815</vt:lpwstr>
  </property>
  <property fmtid="{D5CDD505-2E9C-101B-9397-08002B2CF9AE}" pid="3" name="Type/Format">
    <vt:lpwstr>PowerPoint</vt:lpwstr>
  </property>
</Properties>
</file>