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84" r:id="rId4"/>
    <p:sldId id="283" r:id="rId5"/>
    <p:sldId id="336" r:id="rId6"/>
    <p:sldId id="286" r:id="rId7"/>
    <p:sldId id="260" r:id="rId8"/>
    <p:sldId id="268" r:id="rId9"/>
    <p:sldId id="269" r:id="rId10"/>
    <p:sldId id="277" r:id="rId11"/>
    <p:sldId id="275" r:id="rId12"/>
    <p:sldId id="276" r:id="rId13"/>
    <p:sldId id="335" r:id="rId14"/>
    <p:sldId id="316" r:id="rId15"/>
    <p:sldId id="328" r:id="rId16"/>
    <p:sldId id="319" r:id="rId17"/>
    <p:sldId id="278" r:id="rId18"/>
    <p:sldId id="261" r:id="rId19"/>
    <p:sldId id="279" r:id="rId20"/>
    <p:sldId id="334" r:id="rId21"/>
    <p:sldId id="258" r:id="rId22"/>
    <p:sldId id="272" r:id="rId23"/>
    <p:sldId id="273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954E123-6535-4AC5-995F-ED80FCC8667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5483491-E0AB-48AA-9361-E5CBB3CC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7916E700-CBCD-4855-BD4D-47507246BFA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1380C584-A153-4704-92A6-5FA30FBC0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0C584-A153-4704-92A6-5FA30FBC01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357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5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987B0C-A37F-4C36-86F1-E40E8CCB2337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83BE-D215-41EE-B1EB-F0478F2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84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mission-health.org/2017/12/28/project-search-kylee-stor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nc.org/2018/11/16/bright-spots-project-search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239" y="810529"/>
            <a:ext cx="5486400" cy="1108279"/>
          </a:xfrm>
        </p:spPr>
        <p:txBody>
          <a:bodyPr/>
          <a:lstStyle/>
          <a:p>
            <a:pPr algn="ctr"/>
            <a:r>
              <a:rPr lang="en-US" sz="6600" b="1" dirty="0">
                <a:latin typeface="AR CENA" panose="02000000000000000000" pitchFamily="2" charset="0"/>
              </a:rPr>
              <a:t>Project </a:t>
            </a:r>
            <a:r>
              <a:rPr lang="en-US" sz="6000" b="1" dirty="0">
                <a:latin typeface="AR CENA" panose="02000000000000000000" pitchFamily="2" charset="0"/>
              </a:rPr>
              <a:t>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39" y="1918809"/>
            <a:ext cx="54864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5" y="170450"/>
            <a:ext cx="2625181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518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41780" cy="1400530"/>
          </a:xfrm>
        </p:spPr>
        <p:txBody>
          <a:bodyPr/>
          <a:lstStyle/>
          <a:p>
            <a:pPr algn="ctr"/>
            <a:r>
              <a:rPr lang="en-US" sz="5400" dirty="0"/>
              <a:t>Goals of Classroom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974574"/>
            <a:ext cx="11002918" cy="4343098"/>
          </a:xfrm>
        </p:spPr>
        <p:txBody>
          <a:bodyPr>
            <a:normAutofit/>
          </a:bodyPr>
          <a:lstStyle/>
          <a:p>
            <a:r>
              <a:rPr lang="en-US" dirty="0"/>
              <a:t>The classroom is where interns get to </a:t>
            </a:r>
            <a:r>
              <a:rPr lang="en-US" b="1" dirty="0"/>
              <a:t>learn</a:t>
            </a:r>
            <a:r>
              <a:rPr lang="en-US" dirty="0"/>
              <a:t> and </a:t>
            </a:r>
            <a:r>
              <a:rPr lang="en-US" b="1" dirty="0"/>
              <a:t>work together </a:t>
            </a:r>
            <a:r>
              <a:rPr lang="en-US" dirty="0"/>
              <a:t>not only on employment skills but soft skills and etiquette.</a:t>
            </a:r>
          </a:p>
          <a:p>
            <a:r>
              <a:rPr lang="en-US" dirty="0"/>
              <a:t>Interns get to share </a:t>
            </a:r>
            <a:r>
              <a:rPr lang="en-US" b="1" dirty="0"/>
              <a:t>successes</a:t>
            </a:r>
            <a:r>
              <a:rPr lang="en-US" dirty="0"/>
              <a:t> and </a:t>
            </a:r>
            <a:r>
              <a:rPr lang="en-US" b="1" dirty="0"/>
              <a:t>challenges</a:t>
            </a:r>
            <a:r>
              <a:rPr lang="en-US" dirty="0"/>
              <a:t> of their day.</a:t>
            </a:r>
          </a:p>
          <a:p>
            <a:r>
              <a:rPr lang="en-US" dirty="0"/>
              <a:t>Interns learn </a:t>
            </a:r>
            <a:r>
              <a:rPr lang="en-US" b="1" dirty="0"/>
              <a:t>stress</a:t>
            </a:r>
            <a:r>
              <a:rPr lang="en-US" dirty="0"/>
              <a:t> and </a:t>
            </a:r>
            <a:r>
              <a:rPr lang="en-US" b="1" dirty="0"/>
              <a:t>relaxation</a:t>
            </a:r>
            <a:r>
              <a:rPr lang="en-US" dirty="0"/>
              <a:t> </a:t>
            </a:r>
            <a:r>
              <a:rPr lang="en-US" b="1" dirty="0"/>
              <a:t>techniques</a:t>
            </a:r>
            <a:r>
              <a:rPr lang="en-US" dirty="0"/>
              <a:t>.</a:t>
            </a:r>
          </a:p>
          <a:p>
            <a:r>
              <a:rPr lang="en-US" dirty="0"/>
              <a:t>Interns learn about self–care and health.</a:t>
            </a:r>
          </a:p>
          <a:p>
            <a:r>
              <a:rPr lang="en-US" dirty="0"/>
              <a:t>Interns learn how to become more </a:t>
            </a:r>
            <a:r>
              <a:rPr lang="en-US" b="1" dirty="0"/>
              <a:t>independent</a:t>
            </a:r>
            <a:r>
              <a:rPr lang="en-US" dirty="0"/>
              <a:t>.</a:t>
            </a:r>
          </a:p>
          <a:p>
            <a:r>
              <a:rPr lang="en-US" dirty="0"/>
              <a:t>Interns learn about </a:t>
            </a:r>
            <a:r>
              <a:rPr lang="en-US" b="1" dirty="0"/>
              <a:t>self-advocacy</a:t>
            </a:r>
            <a:r>
              <a:rPr lang="en-US" dirty="0"/>
              <a:t> and the importance of </a:t>
            </a:r>
            <a:r>
              <a:rPr lang="en-US" b="1" dirty="0"/>
              <a:t>diversity</a:t>
            </a:r>
            <a:r>
              <a:rPr lang="en-US" dirty="0"/>
              <a:t> and celebrating one another’s strengths.</a:t>
            </a:r>
          </a:p>
          <a:p>
            <a:r>
              <a:rPr lang="en-US" dirty="0"/>
              <a:t>Interns get to practice their public speaking.</a:t>
            </a:r>
          </a:p>
        </p:txBody>
      </p:sp>
    </p:spTree>
    <p:extLst>
      <p:ext uri="{BB962C8B-B14F-4D97-AF65-F5344CB8AC3E}">
        <p14:creationId xmlns:p14="http://schemas.microsoft.com/office/powerpoint/2010/main" val="267223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55" y="521990"/>
            <a:ext cx="10063453" cy="1400530"/>
          </a:xfrm>
        </p:spPr>
        <p:txBody>
          <a:bodyPr/>
          <a:lstStyle/>
          <a:p>
            <a:r>
              <a:rPr lang="en-US" dirty="0"/>
              <a:t>Rotate Through Three Departments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455" y="1789615"/>
            <a:ext cx="4217089" cy="484664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dirty="0"/>
              <a:t>Human Resources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Environmental Services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Chronic Condition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Laundry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Quality &amp; Safety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Child Care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Surgical Services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Sterile Processing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Health Information Management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Guest Services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Food &amp; Nutrition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Gift Shop</a:t>
            </a:r>
          </a:p>
          <a:p>
            <a:pPr marL="285750" indent="-285750">
              <a:buBlip>
                <a:blip r:embed="rId2"/>
              </a:buBlip>
            </a:pPr>
            <a:endParaRPr lang="en-US" dirty="0"/>
          </a:p>
          <a:p>
            <a:pPr marL="285750" indent="-285750">
              <a:buBlip>
                <a:blip r:embed="rId2"/>
              </a:buBlip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68" y="2237183"/>
            <a:ext cx="2263140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8" y="2237183"/>
            <a:ext cx="226314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6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Employability Skills Practiced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CLERICAL SKILLS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PROFESSIONALISM</a:t>
            </a:r>
          </a:p>
          <a:p>
            <a:r>
              <a:rPr lang="en-US" dirty="0"/>
              <a:t>CUSTOMER SERVICE</a:t>
            </a:r>
          </a:p>
          <a:p>
            <a:r>
              <a:rPr lang="en-US" dirty="0"/>
              <a:t>PRODUCTIVITY</a:t>
            </a:r>
          </a:p>
          <a:p>
            <a:r>
              <a:rPr lang="en-US" dirty="0"/>
              <a:t>WORKPLACE SAFETY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INTERVIEW SKILLS</a:t>
            </a:r>
          </a:p>
          <a:p>
            <a:r>
              <a:rPr lang="en-US" dirty="0"/>
              <a:t>LEADERSHIP AND RESPONSIBILITY</a:t>
            </a:r>
          </a:p>
          <a:p>
            <a:r>
              <a:rPr lang="en-US" dirty="0"/>
              <a:t>TECHNICAL SKILLS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17" y="1219199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2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C247-6E7F-4340-A419-58109FB6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33379"/>
            <a:ext cx="9404723" cy="1400530"/>
          </a:xfrm>
        </p:spPr>
        <p:txBody>
          <a:bodyPr/>
          <a:lstStyle/>
          <a:p>
            <a:pPr algn="ctr"/>
            <a:br>
              <a:rPr lang="en-US" sz="7200" dirty="0"/>
            </a:br>
            <a:r>
              <a:rPr lang="en-US" sz="7200" dirty="0"/>
              <a:t>Direct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BA8C-377B-4944-ABA4-8D3C136F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3550414"/>
            <a:ext cx="8946541" cy="419548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http://blog.mission-health.org/2017/12/28/project-search-kylee-story/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6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Supported Employment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D5239-E82B-4DA3-8C37-4B649B34FF50}"/>
              </a:ext>
            </a:extLst>
          </p:cNvPr>
          <p:cNvGrpSpPr/>
          <p:nvPr/>
        </p:nvGrpSpPr>
        <p:grpSpPr>
          <a:xfrm>
            <a:off x="1524918" y="2965165"/>
            <a:ext cx="2444561" cy="2016252"/>
            <a:chOff x="36244" y="1049273"/>
            <a:chExt cx="2444561" cy="201625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6CDE8C2-3BF1-4689-815B-4B6149D53F90}"/>
                </a:ext>
              </a:extLst>
            </p:cNvPr>
            <p:cNvSpPr/>
            <p:nvPr/>
          </p:nvSpPr>
          <p:spPr>
            <a:xfrm>
              <a:off x="36244" y="1049273"/>
              <a:ext cx="2444561" cy="2016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251D6BBB-8EE3-4627-9E73-B7E92856A885}"/>
                </a:ext>
              </a:extLst>
            </p:cNvPr>
            <p:cNvSpPr txBox="1"/>
            <p:nvPr/>
          </p:nvSpPr>
          <p:spPr>
            <a:xfrm>
              <a:off x="82644" y="1095673"/>
              <a:ext cx="2351761" cy="1491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Task description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Performance expectation</a:t>
              </a:r>
            </a:p>
          </p:txBody>
        </p:sp>
      </p:grpSp>
      <p:sp>
        <p:nvSpPr>
          <p:cNvPr id="4" name="Shape 3">
            <a:extLst>
              <a:ext uri="{FF2B5EF4-FFF2-40B4-BE49-F238E27FC236}">
                <a16:creationId xmlns:a16="http://schemas.microsoft.com/office/drawing/2014/main" id="{D8E3701F-98F0-4497-A270-FBB1DE44B42E}"/>
              </a:ext>
            </a:extLst>
          </p:cNvPr>
          <p:cNvSpPr/>
          <p:nvPr/>
        </p:nvSpPr>
        <p:spPr>
          <a:xfrm>
            <a:off x="2889526" y="3568718"/>
            <a:ext cx="2779003" cy="2779003"/>
          </a:xfrm>
          <a:prstGeom prst="leftCircularArrow">
            <a:avLst>
              <a:gd name="adj1" fmla="val 3451"/>
              <a:gd name="adj2" fmla="val 427731"/>
              <a:gd name="adj3" fmla="val 2203242"/>
              <a:gd name="adj4" fmla="val 9024489"/>
              <a:gd name="adj5" fmla="val 4027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40F72-E06C-4BA0-8C66-A4F28D86279E}"/>
              </a:ext>
            </a:extLst>
          </p:cNvPr>
          <p:cNvGrpSpPr/>
          <p:nvPr/>
        </p:nvGrpSpPr>
        <p:grpSpPr>
          <a:xfrm>
            <a:off x="2068154" y="4549364"/>
            <a:ext cx="2172943" cy="864108"/>
            <a:chOff x="579480" y="2633472"/>
            <a:chExt cx="2172943" cy="86410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3D19CAF-D324-40E8-AD87-590E8ADE8A7A}"/>
                </a:ext>
              </a:extLst>
            </p:cNvPr>
            <p:cNvSpPr/>
            <p:nvPr/>
          </p:nvSpPr>
          <p:spPr>
            <a:xfrm>
              <a:off x="579480" y="2633472"/>
              <a:ext cx="2172943" cy="86410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7">
              <a:extLst>
                <a:ext uri="{FF2B5EF4-FFF2-40B4-BE49-F238E27FC236}">
                  <a16:creationId xmlns:a16="http://schemas.microsoft.com/office/drawing/2014/main" id="{6A2DC479-AEF3-45EA-89EA-B07D0D8267F0}"/>
                </a:ext>
              </a:extLst>
            </p:cNvPr>
            <p:cNvSpPr txBox="1"/>
            <p:nvPr/>
          </p:nvSpPr>
          <p:spPr>
            <a:xfrm>
              <a:off x="604789" y="2658781"/>
              <a:ext cx="2122325" cy="813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/>
                <a:t>Employer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91B808-54EB-475B-B41B-81CEA07DC2A3}"/>
              </a:ext>
            </a:extLst>
          </p:cNvPr>
          <p:cNvGrpSpPr/>
          <p:nvPr/>
        </p:nvGrpSpPr>
        <p:grpSpPr>
          <a:xfrm>
            <a:off x="4697821" y="2965166"/>
            <a:ext cx="2444561" cy="2016252"/>
            <a:chOff x="3209147" y="1049274"/>
            <a:chExt cx="2444561" cy="20162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4CBE74F-5B9B-4905-A62C-A606B71809EF}"/>
                </a:ext>
              </a:extLst>
            </p:cNvPr>
            <p:cNvSpPr/>
            <p:nvPr/>
          </p:nvSpPr>
          <p:spPr>
            <a:xfrm>
              <a:off x="3209147" y="1049274"/>
              <a:ext cx="2444561" cy="2016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9">
              <a:extLst>
                <a:ext uri="{FF2B5EF4-FFF2-40B4-BE49-F238E27FC236}">
                  <a16:creationId xmlns:a16="http://schemas.microsoft.com/office/drawing/2014/main" id="{3EBCAFAF-26D4-4658-81EE-A26C800E4AC1}"/>
                </a:ext>
              </a:extLst>
            </p:cNvPr>
            <p:cNvSpPr txBox="1"/>
            <p:nvPr/>
          </p:nvSpPr>
          <p:spPr>
            <a:xfrm>
              <a:off x="3255547" y="1527728"/>
              <a:ext cx="2351761" cy="1491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Task interpretation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Creation of support</a:t>
              </a:r>
            </a:p>
          </p:txBody>
        </p:sp>
      </p:grp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5F6078F2-3B42-4686-9A15-3C613913E5B5}"/>
              </a:ext>
            </a:extLst>
          </p:cNvPr>
          <p:cNvSpPr/>
          <p:nvPr/>
        </p:nvSpPr>
        <p:spPr>
          <a:xfrm>
            <a:off x="6096001" y="1531981"/>
            <a:ext cx="3091364" cy="3091364"/>
          </a:xfrm>
          <a:prstGeom prst="circularArrow">
            <a:avLst>
              <a:gd name="adj1" fmla="val 3103"/>
              <a:gd name="adj2" fmla="val 381347"/>
              <a:gd name="adj3" fmla="val 19443143"/>
              <a:gd name="adj4" fmla="val 12575511"/>
              <a:gd name="adj5" fmla="val 3620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8D06D6-4E36-4AB3-9A11-06A3E5D5EA78}"/>
              </a:ext>
            </a:extLst>
          </p:cNvPr>
          <p:cNvGrpSpPr/>
          <p:nvPr/>
        </p:nvGrpSpPr>
        <p:grpSpPr>
          <a:xfrm>
            <a:off x="5241057" y="2533112"/>
            <a:ext cx="2172943" cy="864108"/>
            <a:chOff x="3752383" y="617220"/>
            <a:chExt cx="2172943" cy="86410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D9BA91-641B-4532-9256-981E849AD158}"/>
                </a:ext>
              </a:extLst>
            </p:cNvPr>
            <p:cNvSpPr/>
            <p:nvPr/>
          </p:nvSpPr>
          <p:spPr>
            <a:xfrm>
              <a:off x="3752383" y="617220"/>
              <a:ext cx="2172943" cy="86410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D24A499C-8FF9-496B-9337-0547BB148163}"/>
                </a:ext>
              </a:extLst>
            </p:cNvPr>
            <p:cNvSpPr txBox="1"/>
            <p:nvPr/>
          </p:nvSpPr>
          <p:spPr>
            <a:xfrm>
              <a:off x="3777692" y="642529"/>
              <a:ext cx="2122325" cy="813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dirty="0"/>
                <a:t>Job Coach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82E25B-D5E4-45C4-8B6D-D2BE70AC07AC}"/>
              </a:ext>
            </a:extLst>
          </p:cNvPr>
          <p:cNvGrpSpPr/>
          <p:nvPr/>
        </p:nvGrpSpPr>
        <p:grpSpPr>
          <a:xfrm>
            <a:off x="7870724" y="2965165"/>
            <a:ext cx="2444561" cy="2016252"/>
            <a:chOff x="6382050" y="1049273"/>
            <a:chExt cx="2444561" cy="201625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4A63ED8-49CF-47AE-86C5-8FF67146C2C1}"/>
                </a:ext>
              </a:extLst>
            </p:cNvPr>
            <p:cNvSpPr/>
            <p:nvPr/>
          </p:nvSpPr>
          <p:spPr>
            <a:xfrm>
              <a:off x="6382050" y="1049273"/>
              <a:ext cx="2444561" cy="2016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A7E09FC4-EFA7-4E2B-B092-7DFDC74D49DC}"/>
                </a:ext>
              </a:extLst>
            </p:cNvPr>
            <p:cNvSpPr txBox="1"/>
            <p:nvPr/>
          </p:nvSpPr>
          <p:spPr>
            <a:xfrm>
              <a:off x="6428450" y="1095673"/>
              <a:ext cx="2351761" cy="1491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dirty="0"/>
                <a:t>Task conceptualization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dirty="0"/>
                <a:t>Task completion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67958-0212-4D71-AC1F-352945DC57B2}"/>
              </a:ext>
            </a:extLst>
          </p:cNvPr>
          <p:cNvGrpSpPr/>
          <p:nvPr/>
        </p:nvGrpSpPr>
        <p:grpSpPr>
          <a:xfrm>
            <a:off x="8433564" y="4742166"/>
            <a:ext cx="2172943" cy="864108"/>
            <a:chOff x="6925286" y="2633472"/>
            <a:chExt cx="2172943" cy="8641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3026BBC-D200-405C-8D7A-BAECCCE17E0D}"/>
                </a:ext>
              </a:extLst>
            </p:cNvPr>
            <p:cNvSpPr/>
            <p:nvPr/>
          </p:nvSpPr>
          <p:spPr>
            <a:xfrm>
              <a:off x="6925286" y="2633472"/>
              <a:ext cx="2172943" cy="86410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D01E7C64-541E-4DEE-A257-9D471653B8D9}"/>
                </a:ext>
              </a:extLst>
            </p:cNvPr>
            <p:cNvSpPr txBox="1"/>
            <p:nvPr/>
          </p:nvSpPr>
          <p:spPr>
            <a:xfrm>
              <a:off x="6950595" y="2658781"/>
              <a:ext cx="2122325" cy="813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Employee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cutting the strings">
            <a:extLst>
              <a:ext uri="{FF2B5EF4-FFF2-40B4-BE49-F238E27FC236}">
                <a16:creationId xmlns:a16="http://schemas.microsoft.com/office/drawing/2014/main" id="{BEEC563C-9F4C-48BA-96B8-0D2F868A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4973638" cy="33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FB7ADE-D04F-4CBC-8C1A-A267FA6A0DD6}"/>
              </a:ext>
            </a:extLst>
          </p:cNvPr>
          <p:cNvSpPr/>
          <p:nvPr/>
        </p:nvSpPr>
        <p:spPr>
          <a:xfrm>
            <a:off x="457200" y="990601"/>
            <a:ext cx="1150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/>
              <a:t>Compliance </a:t>
            </a:r>
            <a:r>
              <a:rPr lang="en-US" sz="6000" u="sng" dirty="0"/>
              <a:t>to</a:t>
            </a:r>
            <a:r>
              <a:rPr lang="en-US" sz="6000" dirty="0"/>
              <a:t> </a:t>
            </a:r>
            <a:r>
              <a:rPr lang="en-US" sz="6000" b="1" dirty="0"/>
              <a:t>ALLIANCE!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102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static.wixstatic.com/media/ebee03_7793bdc0cd874b9b9d964d188361da78~mv2.png/v1/fill/w_79,h_79,al_c,usm_0.66_1.00_0.01/ebee03_7793bdc0cd874b9b9d964d188361da78~mv2.png">
            <a:extLst>
              <a:ext uri="{FF2B5EF4-FFF2-40B4-BE49-F238E27FC236}">
                <a16:creationId xmlns:a16="http://schemas.microsoft.com/office/drawing/2014/main" id="{07D47CDA-3BF0-481A-9F90-4BE3A2E6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26" y="1208667"/>
            <a:ext cx="1189038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8E628D47-1496-4C82-ACD0-299E8999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371600"/>
            <a:ext cx="624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helvetica-w01-roman"/>
                <a:cs typeface="Arial" panose="020B0604020202020204" pitchFamily="34" charset="0"/>
              </a:rPr>
              <a:t>Work</a:t>
            </a:r>
            <a:r>
              <a:rPr lang="en-US" altLang="en-US" sz="2700" b="1" dirty="0">
                <a:latin typeface="helvetica-w01-roman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latin typeface="helvetica-w01-roman"/>
                <a:cs typeface="Arial" panose="020B0604020202020204" pitchFamily="34" charset="0"/>
              </a:rPr>
              <a:t>Autonomy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helvetica-w01-roman"/>
                <a:cs typeface="Arial" panose="020B0604020202020204" pitchFamily="34" charset="0"/>
              </a:rPr>
              <a:t>A Person-Centered Accommodation Tool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027C9-3FE7-4511-A130-9B1B79D0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1"/>
            <a:ext cx="112966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and other program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Attending professional events like Goodwill BAC Meetings and Chamber after hours.</a:t>
            </a:r>
          </a:p>
          <a:p>
            <a:r>
              <a:rPr lang="en-US" dirty="0"/>
              <a:t>Job shadowing</a:t>
            </a:r>
          </a:p>
          <a:p>
            <a:r>
              <a:rPr lang="en-US" dirty="0"/>
              <a:t>Volunteering</a:t>
            </a:r>
          </a:p>
          <a:p>
            <a:r>
              <a:rPr lang="en-US" b="1" dirty="0"/>
              <a:t>Reverse Job Fair</a:t>
            </a:r>
          </a:p>
          <a:p>
            <a:r>
              <a:rPr lang="en-US" dirty="0"/>
              <a:t>Social Events</a:t>
            </a:r>
          </a:p>
          <a:p>
            <a:r>
              <a:rPr lang="en-US" b="1" dirty="0"/>
              <a:t>Mission Hospital Bake Sale</a:t>
            </a:r>
          </a:p>
          <a:p>
            <a:r>
              <a:rPr lang="en-US" dirty="0"/>
              <a:t>Attending Job Fairs and other events to learn about employment</a:t>
            </a:r>
          </a:p>
          <a:p>
            <a:r>
              <a:rPr lang="en-US" dirty="0"/>
              <a:t>Special Events</a:t>
            </a:r>
          </a:p>
          <a:p>
            <a:r>
              <a:rPr lang="en-US" dirty="0"/>
              <a:t>Mentorship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2060575"/>
            <a:ext cx="4636755" cy="3477566"/>
          </a:xfrm>
        </p:spPr>
      </p:pic>
    </p:spTree>
    <p:extLst>
      <p:ext uri="{BB962C8B-B14F-4D97-AF65-F5344CB8AC3E}">
        <p14:creationId xmlns:p14="http://schemas.microsoft.com/office/powerpoint/2010/main" val="235610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3313-9C90-E344-A39B-98A24315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Want the World to Look at Our Interns in a Different 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BD7E6-E42C-BE48-90BF-94495A34E2A1}"/>
              </a:ext>
            </a:extLst>
          </p:cNvPr>
          <p:cNvSpPr txBox="1"/>
          <p:nvPr/>
        </p:nvSpPr>
        <p:spPr>
          <a:xfrm>
            <a:off x="1940707" y="2082800"/>
            <a:ext cx="731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 we want to change perceptions, we must use </a:t>
            </a:r>
          </a:p>
          <a:p>
            <a:pPr algn="ctr"/>
            <a:r>
              <a:rPr lang="en-US" sz="2800" i="1" dirty="0"/>
              <a:t>Perception Changing Language</a:t>
            </a:r>
            <a:endParaRPr lang="en-US" sz="2800" dirty="0"/>
          </a:p>
          <a:p>
            <a:pPr algn="ctr"/>
            <a:endParaRPr lang="en-US" sz="1600" dirty="0"/>
          </a:p>
          <a:p>
            <a:pPr algn="ctr"/>
            <a:r>
              <a:rPr lang="en-US" sz="2800" u="sng" dirty="0"/>
              <a:t>Some examples: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Value vs Charity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Strengths/Weaknesses vs Abilities/Disabilities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Diverse Abilities vs Disabilities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Work vs Jobs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Career vs Jobs</a:t>
            </a:r>
          </a:p>
        </p:txBody>
      </p:sp>
    </p:spTree>
    <p:extLst>
      <p:ext uri="{BB962C8B-B14F-4D97-AF65-F5344CB8AC3E}">
        <p14:creationId xmlns:p14="http://schemas.microsoft.com/office/powerpoint/2010/main" val="410322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75" y="452718"/>
            <a:ext cx="10756180" cy="1400530"/>
          </a:xfrm>
        </p:spPr>
        <p:txBody>
          <a:bodyPr/>
          <a:lstStyle/>
          <a:p>
            <a:pPr algn="ctr"/>
            <a:r>
              <a:rPr lang="en-US" b="1" dirty="0"/>
              <a:t>Goal of the Program:  </a:t>
            </a:r>
            <a:br>
              <a:rPr lang="en-US" b="1" dirty="0"/>
            </a:br>
            <a:r>
              <a:rPr lang="en-US" b="1" dirty="0"/>
              <a:t>COMPETITIVE EMPLOYMENT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237" y="2272144"/>
            <a:ext cx="10266218" cy="4017819"/>
          </a:xfrm>
        </p:spPr>
        <p:txBody>
          <a:bodyPr>
            <a:normAutofit/>
          </a:bodyPr>
          <a:lstStyle/>
          <a:p>
            <a:r>
              <a:rPr lang="en-US" sz="4400" dirty="0"/>
              <a:t>After graduations, interns transition into The Arc of NC’s Supported Employment Program</a:t>
            </a:r>
          </a:p>
          <a:p>
            <a:pPr marL="0" indent="0" algn="ctr">
              <a:buNone/>
            </a:pPr>
            <a:r>
              <a:rPr lang="en-US" sz="3500" i="1" dirty="0"/>
              <a:t>24 out of 26 interns from Project SEARCH have gained employment in the community </a:t>
            </a:r>
          </a:p>
          <a:p>
            <a:pPr marL="0" indent="0" algn="ctr">
              <a:buNone/>
            </a:pPr>
            <a:r>
              <a:rPr lang="en-US" sz="3500" i="1" dirty="0"/>
              <a:t>(7 interns got hired at the hospital)</a:t>
            </a:r>
          </a:p>
        </p:txBody>
      </p:sp>
    </p:spTree>
    <p:extLst>
      <p:ext uri="{BB962C8B-B14F-4D97-AF65-F5344CB8AC3E}">
        <p14:creationId xmlns:p14="http://schemas.microsoft.com/office/powerpoint/2010/main" val="385169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5164" y="2052936"/>
            <a:ext cx="82018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32728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325AD-475F-4548-A41A-B38326E2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28" y="0"/>
            <a:ext cx="666027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4A6E4-E81B-4288-898E-51FFA0BD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0"/>
            <a:ext cx="3117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490" y="0"/>
            <a:ext cx="1095992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2400" b="1" u="sng" dirty="0"/>
              <a:t>Eligibility Criteria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18-35 years old individuals will receive priority placement</a:t>
            </a:r>
          </a:p>
          <a:p>
            <a:pPr marL="457200" indent="-457200" algn="ctr">
              <a:buFontTx/>
              <a:buChar char="-"/>
            </a:pPr>
            <a:endParaRPr lang="en-US" sz="2400" dirty="0"/>
          </a:p>
          <a:p>
            <a:pPr algn="ctr"/>
            <a:r>
              <a:rPr lang="en-US" sz="2400" dirty="0"/>
              <a:t>At the time program starts, graduated from high school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Diagnosed with a Developmental or Intellectual disability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dirty="0"/>
              <a:t>Qualify or have VR counselor and </a:t>
            </a:r>
            <a:r>
              <a:rPr lang="en-US" sz="2400" dirty="0" err="1"/>
              <a:t>Vaya</a:t>
            </a:r>
            <a:r>
              <a:rPr lang="en-US" sz="2400" dirty="0"/>
              <a:t> Services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Willingness to be </a:t>
            </a:r>
            <a:r>
              <a:rPr lang="en-US" sz="2400" dirty="0" err="1"/>
              <a:t>onboarded</a:t>
            </a:r>
            <a:r>
              <a:rPr lang="en-US" sz="2400" dirty="0"/>
              <a:t> for Mission Health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Daily reliable transportation to the program</a:t>
            </a:r>
          </a:p>
          <a:p>
            <a:pPr algn="ctr"/>
            <a:endParaRPr lang="en-US" sz="2400" dirty="0"/>
          </a:p>
          <a:p>
            <a:pPr algn="ctr"/>
            <a:r>
              <a:rPr lang="en-US" sz="3600" b="1" dirty="0"/>
              <a:t>DESIRE TO WORK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843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88076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If you fit the criteria and are interested…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10889673" cy="45997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000" dirty="0">
              <a:cs typeface="Times New Roman" pitchFamily="18" charset="0"/>
            </a:endParaRPr>
          </a:p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cs typeface="Times New Roman" pitchFamily="18" charset="0"/>
              </a:rPr>
              <a:t>Pick up an application today (back of the room).</a:t>
            </a:r>
          </a:p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cs typeface="Times New Roman" pitchFamily="18" charset="0"/>
              </a:rPr>
              <a:t>Fill out the Application completely. Submit the Application to Arc of North Carolina by </a:t>
            </a:r>
            <a:r>
              <a:rPr lang="en-US" sz="2000" b="1" dirty="0">
                <a:cs typeface="Times New Roman" pitchFamily="18" charset="0"/>
              </a:rPr>
              <a:t>April 9th. </a:t>
            </a:r>
          </a:p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cs typeface="Times New Roman" pitchFamily="18" charset="0"/>
              </a:rPr>
              <a:t>If you complete the application and meet the criteria, we will let you know in April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and we will request you join us for Skills Day on </a:t>
            </a:r>
            <a:r>
              <a:rPr lang="en-US" sz="2000" b="1" dirty="0">
                <a:cs typeface="Times New Roman" pitchFamily="18" charset="0"/>
              </a:rPr>
              <a:t>May 6th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cs typeface="Times New Roman" pitchFamily="18" charset="0"/>
              </a:rPr>
              <a:t>Skills Day lets us learn how you work and what supports you may need. Help us to determine how well you work as a team and if you are ready for the program.</a:t>
            </a:r>
          </a:p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i="1" dirty="0">
                <a:cs typeface="Times New Roman" pitchFamily="18" charset="0"/>
              </a:rPr>
              <a:t>Up to 12 interns will participate each year in the Project SEARCH Program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dirty="0">
              <a:effectLst/>
              <a:cs typeface="Times New Roman" pitchFamily="18" charset="0"/>
            </a:endParaRPr>
          </a:p>
          <a:p>
            <a:pPr marL="11430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br>
              <a:rPr lang="en-US" b="1" u="sng" dirty="0">
                <a:effectLst/>
                <a:cs typeface="Times New Roman" pitchFamily="18" charset="0"/>
              </a:rPr>
            </a:br>
            <a:endParaRPr lang="en-US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86" y="2462848"/>
            <a:ext cx="4999825" cy="265176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725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66" y="318172"/>
            <a:ext cx="3505128" cy="1752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74" y="1111338"/>
            <a:ext cx="2906332" cy="2410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4" y="1600407"/>
            <a:ext cx="3426327" cy="2036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8172"/>
            <a:ext cx="339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Partnership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0" y="4572577"/>
            <a:ext cx="3198064" cy="2078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2" y="4055088"/>
            <a:ext cx="2656460" cy="1556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335" y="3643913"/>
            <a:ext cx="2379211" cy="23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48" y="2161261"/>
            <a:ext cx="3047164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928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4875" y="533400"/>
            <a:ext cx="8825659" cy="875675"/>
          </a:xfrm>
        </p:spPr>
        <p:txBody>
          <a:bodyPr/>
          <a:lstStyle/>
          <a:p>
            <a:pPr algn="ctr"/>
            <a:r>
              <a:rPr lang="en-US" dirty="0"/>
              <a:t>Partnership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54954" y="1409075"/>
            <a:ext cx="8825659" cy="46107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2"/>
                </a:solidFill>
                <a:ea typeface="ＭＳ Ｐゴシック" pitchFamily="34" charset="-128"/>
              </a:rPr>
              <a:t>Mission Health:  </a:t>
            </a:r>
            <a:r>
              <a:rPr lang="en-US" sz="2000" dirty="0">
                <a:solidFill>
                  <a:schemeClr val="tx2"/>
                </a:solidFill>
                <a:ea typeface="ＭＳ Ｐゴシック" pitchFamily="34" charset="-128"/>
              </a:rPr>
              <a:t>on-site classroom, internship sites and mentors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ＭＳ Ｐゴシック" pitchFamily="34" charset="-128"/>
              </a:rPr>
              <a:t>A-B Tech: </a:t>
            </a:r>
            <a:r>
              <a:rPr lang="en-US" sz="2000" dirty="0">
                <a:ea typeface="ＭＳ Ｐゴシック" pitchFamily="34" charset="-128"/>
              </a:rPr>
              <a:t>instruction,  curriculum and prospective interns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ＭＳ Ｐゴシック" pitchFamily="34" charset="-128"/>
              </a:rPr>
              <a:t>NC Vocational Rehabilitation:</a:t>
            </a:r>
            <a:r>
              <a:rPr lang="en-US" sz="2000" dirty="0">
                <a:ea typeface="ＭＳ Ｐゴシック" pitchFamily="34" charset="-128"/>
              </a:rPr>
              <a:t> job coaching and support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ＭＳ Ｐゴシック" pitchFamily="34" charset="-128"/>
              </a:rPr>
              <a:t>The Arc of NC:  </a:t>
            </a:r>
            <a:r>
              <a:rPr lang="en-US" sz="2000" dirty="0">
                <a:ea typeface="ＭＳ Ｐゴシック" pitchFamily="34" charset="-128"/>
              </a:rPr>
              <a:t>job development and support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a typeface="ＭＳ Ｐゴシック" pitchFamily="34" charset="-128"/>
              </a:rPr>
              <a:t>Vaya</a:t>
            </a:r>
            <a:r>
              <a:rPr lang="en-US" sz="2000" b="1" dirty="0">
                <a:ea typeface="ＭＳ Ｐゴシック" pitchFamily="34" charset="-128"/>
              </a:rPr>
              <a:t> Health MCO: </a:t>
            </a:r>
            <a:r>
              <a:rPr lang="en-US" sz="2000" dirty="0">
                <a:ea typeface="ＭＳ Ｐゴシック" pitchFamily="34" charset="-128"/>
              </a:rPr>
              <a:t>coordination and employment support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ＭＳ Ｐゴシック" pitchFamily="34" charset="-128"/>
              </a:rPr>
              <a:t>NCCDD: </a:t>
            </a:r>
            <a:r>
              <a:rPr lang="en-US" sz="2000" dirty="0">
                <a:ea typeface="ＭＳ Ｐゴシック" pitchFamily="34" charset="-128"/>
              </a:rPr>
              <a:t>Asheville project implementation</a:t>
            </a:r>
            <a:endParaRPr lang="en-US" sz="2000" b="1" dirty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ＭＳ Ｐゴシック" pitchFamily="34" charset="-128"/>
              </a:rPr>
              <a:t>Families:  </a:t>
            </a:r>
            <a:r>
              <a:rPr lang="en-US" sz="2000" dirty="0">
                <a:ea typeface="ＭＳ Ｐゴシック" pitchFamily="34" charset="-128"/>
              </a:rPr>
              <a:t>bring a new perspective, give valuable feedback to the team, add an additional voice for student selection, and facilitate the Family Involvement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4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BCA5-2941-4764-AB7E-5C3E1C152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86408"/>
            <a:ext cx="8825658" cy="3329581"/>
          </a:xfrm>
        </p:spPr>
        <p:txBody>
          <a:bodyPr/>
          <a:lstStyle/>
          <a:p>
            <a:r>
              <a:rPr lang="en-US" dirty="0"/>
              <a:t>Partners in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75F29-6277-410C-97DD-56E59999E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https://www.ednc.org/2018/11/16/bright-spots-project-search/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6239"/>
          </a:xfrm>
        </p:spPr>
        <p:txBody>
          <a:bodyPr/>
          <a:lstStyle/>
          <a:p>
            <a:r>
              <a:rPr lang="en-US" dirty="0"/>
              <a:t>Project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492" y="1459483"/>
            <a:ext cx="4547980" cy="4601981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Project SEARCH is a year long internship program that supports young adults with diverse-abilities to:</a:t>
            </a:r>
          </a:p>
          <a:p>
            <a:r>
              <a:rPr lang="en-US" dirty="0"/>
              <a:t>Find and retain competitive employment</a:t>
            </a:r>
          </a:p>
          <a:p>
            <a:r>
              <a:rPr lang="en-US" dirty="0"/>
              <a:t>Learn employment skills</a:t>
            </a:r>
          </a:p>
          <a:p>
            <a:r>
              <a:rPr lang="en-US" dirty="0"/>
              <a:t>Explore different careers</a:t>
            </a:r>
          </a:p>
          <a:p>
            <a:r>
              <a:rPr lang="en-US" dirty="0"/>
              <a:t>Build confidence</a:t>
            </a:r>
          </a:p>
          <a:p>
            <a:r>
              <a:rPr lang="en-US" dirty="0"/>
              <a:t>Learn to work as a team</a:t>
            </a:r>
          </a:p>
          <a:p>
            <a:r>
              <a:rPr lang="en-US" dirty="0"/>
              <a:t>Mature and learn soft skills to help support each person be their BEST SELF.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1888530"/>
            <a:ext cx="5164137" cy="3873102"/>
          </a:xfrm>
        </p:spPr>
      </p:pic>
    </p:spTree>
    <p:extLst>
      <p:ext uri="{BB962C8B-B14F-4D97-AF65-F5344CB8AC3E}">
        <p14:creationId xmlns:p14="http://schemas.microsoft.com/office/powerpoint/2010/main" val="36724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72573" y="418340"/>
            <a:ext cx="7410229" cy="5364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3500" b="1" dirty="0">
                <a:solidFill>
                  <a:srgbClr val="FF0000"/>
                </a:solidFill>
              </a:rPr>
              <a:t>500</a:t>
            </a:r>
            <a:r>
              <a:rPr lang="en-US" sz="3500" b="1" dirty="0"/>
              <a:t> programs in </a:t>
            </a:r>
            <a:r>
              <a:rPr lang="en-US" sz="3500" b="1" dirty="0">
                <a:solidFill>
                  <a:srgbClr val="FF0000"/>
                </a:solidFill>
              </a:rPr>
              <a:t>45 </a:t>
            </a:r>
            <a:r>
              <a:rPr lang="en-US" sz="3500" b="1" dirty="0"/>
              <a:t>states, Canada, England, Ireland and Scotland.</a:t>
            </a:r>
          </a:p>
          <a:p>
            <a:pPr>
              <a:buClr>
                <a:schemeClr val="tx2"/>
              </a:buClr>
            </a:pPr>
            <a:r>
              <a:rPr lang="en-US" sz="3500" b="1" dirty="0"/>
              <a:t>Some Project SEARCH Programs take place at hotels, airports, local governments and many other hospitals.</a:t>
            </a:r>
          </a:p>
          <a:p>
            <a:pPr marL="411480" lvl="1" indent="0">
              <a:buFont typeface="Arial" panose="020B0604020202020204" pitchFamily="34" charset="0"/>
              <a:buNone/>
            </a:pPr>
            <a:endParaRPr lang="en-US" sz="1100" b="1" dirty="0"/>
          </a:p>
          <a:p>
            <a:pPr marL="11430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51" y="289932"/>
            <a:ext cx="36464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Project SEARCH Programs take place all around the world: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95" y="4045527"/>
            <a:ext cx="3408214" cy="25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4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69278" y="903556"/>
            <a:ext cx="7965333" cy="593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Example of Project SEARCH year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2452" y="1850012"/>
            <a:ext cx="8699436" cy="4053018"/>
            <a:chOff x="152400" y="2300568"/>
            <a:chExt cx="8026488" cy="3011956"/>
          </a:xfrm>
        </p:grpSpPr>
        <p:grpSp>
          <p:nvGrpSpPr>
            <p:cNvPr id="4" name="Group 3"/>
            <p:cNvGrpSpPr/>
            <p:nvPr/>
          </p:nvGrpSpPr>
          <p:grpSpPr>
            <a:xfrm>
              <a:off x="299430" y="2300568"/>
              <a:ext cx="7879458" cy="3011956"/>
              <a:chOff x="263618" y="2301115"/>
              <a:chExt cx="9085496" cy="3138898"/>
            </a:xfrm>
          </p:grpSpPr>
          <p:sp>
            <p:nvSpPr>
              <p:cNvPr id="6" name="Line 3"/>
              <p:cNvSpPr>
                <a:spLocks noChangeShapeType="1"/>
              </p:cNvSpPr>
              <p:nvPr/>
            </p:nvSpPr>
            <p:spPr bwMode="auto">
              <a:xfrm>
                <a:off x="1066800" y="3049588"/>
                <a:ext cx="73914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DA023">
                      <a:lumMod val="75000"/>
                    </a:srgbClr>
                  </a:solidFill>
                </a:endParaRP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1066800" y="2744788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FDA023">
                      <a:lumMod val="75000"/>
                    </a:srgbClr>
                  </a:solidFill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8458200" y="2744788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FDA023">
                      <a:lumMod val="75000"/>
                    </a:srgbClr>
                  </a:solidFill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352800" y="2744788"/>
                <a:ext cx="0" cy="912812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FDA023">
                      <a:lumMod val="75000"/>
                    </a:srgbClr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6019800" y="2744788"/>
                <a:ext cx="0" cy="912812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FDA023">
                      <a:lumMod val="75000"/>
                    </a:srgbClr>
                  </a:solidFill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533400" y="2301115"/>
                <a:ext cx="1143000" cy="416973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prstClr val="white"/>
                    </a:solidFill>
                  </a:rPr>
                  <a:t>AUG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7908528" y="2317327"/>
                <a:ext cx="1142999" cy="41697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prstClr val="white"/>
                    </a:solidFill>
                  </a:rPr>
                  <a:t>JUNE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295401" y="3135945"/>
                <a:ext cx="1752600" cy="52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A50021"/>
                    </a:solidFill>
                    <a:effectLst/>
                  </a:rPr>
                  <a:t>1</a:t>
                </a:r>
                <a:r>
                  <a:rPr lang="en-US" sz="1800" b="1" baseline="30000" dirty="0">
                    <a:solidFill>
                      <a:srgbClr val="A50021"/>
                    </a:solidFill>
                    <a:effectLst/>
                  </a:rPr>
                  <a:t>st</a:t>
                </a:r>
                <a:r>
                  <a:rPr lang="en-US" sz="1800" b="1" dirty="0">
                    <a:solidFill>
                      <a:srgbClr val="A50021"/>
                    </a:solidFill>
                    <a:effectLst/>
                  </a:rPr>
                  <a:t> Internship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7608506" y="3330175"/>
                <a:ext cx="1740608" cy="11430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spcBef>
                    <a:spcPct val="50000"/>
                  </a:spcBef>
                  <a:defRPr sz="1600" b="1" i="1">
                    <a:solidFill>
                      <a:schemeClr val="accent1">
                        <a:lumMod val="75000"/>
                      </a:schemeClr>
                    </a:solidFill>
                    <a:effectLst/>
                  </a:defRPr>
                </a:lvl1pPr>
                <a:lvl2pPr marL="742950" indent="-285750" eaLnBrk="0" hangingPunct="0"/>
                <a:lvl3pPr marL="1143000" indent="-228600" eaLnBrk="0" hangingPunct="0"/>
                <a:lvl4pPr marL="1600200" indent="-228600" eaLnBrk="0" hangingPunct="0"/>
                <a:lvl5pPr marL="2057400" indent="-228600" eaLnBrk="0" hangingPunct="0"/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en-US" sz="1700" dirty="0">
                    <a:solidFill>
                      <a:srgbClr val="FDA023">
                        <a:lumMod val="75000"/>
                      </a:srgbClr>
                    </a:solidFill>
                  </a:rPr>
                  <a:t>Graduate &amp; Begin Work at Host Site or in Community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3810000" y="3125788"/>
                <a:ext cx="1607175" cy="52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A50021"/>
                    </a:solidFill>
                    <a:effectLst/>
                  </a:rPr>
                  <a:t>2</a:t>
                </a:r>
                <a:r>
                  <a:rPr lang="en-US" sz="1800" b="1" baseline="30000" dirty="0">
                    <a:solidFill>
                      <a:srgbClr val="A50021"/>
                    </a:solidFill>
                    <a:effectLst/>
                  </a:rPr>
                  <a:t>nd</a:t>
                </a:r>
                <a:r>
                  <a:rPr lang="en-US" sz="1800" b="1" dirty="0">
                    <a:solidFill>
                      <a:srgbClr val="A50021"/>
                    </a:solidFill>
                    <a:effectLst/>
                  </a:rPr>
                  <a:t> Internship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6096000" y="3125788"/>
                <a:ext cx="1752600" cy="52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A50021"/>
                    </a:solidFill>
                    <a:effectLst/>
                  </a:rPr>
                  <a:t>3</a:t>
                </a:r>
                <a:r>
                  <a:rPr lang="en-US" sz="1800" b="1" baseline="30000" dirty="0">
                    <a:solidFill>
                      <a:srgbClr val="A50021"/>
                    </a:solidFill>
                    <a:effectLst/>
                  </a:rPr>
                  <a:t>rd</a:t>
                </a:r>
                <a:r>
                  <a:rPr lang="en-US" sz="1800" b="1" dirty="0">
                    <a:solidFill>
                      <a:srgbClr val="A50021"/>
                    </a:solidFill>
                    <a:effectLst/>
                  </a:rPr>
                  <a:t> Internship</a:t>
                </a:r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1143000" y="3657600"/>
                <a:ext cx="381000" cy="1066800"/>
              </a:xfrm>
              <a:prstGeom prst="upArrow">
                <a:avLst>
                  <a:gd name="adj1" fmla="val 50000"/>
                  <a:gd name="adj2" fmla="val 70000"/>
                </a:avLst>
              </a:prstGeom>
              <a:solidFill>
                <a:srgbClr val="FFFF6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 anchor="ctr"/>
              <a:lstStyle/>
              <a:p>
                <a:endParaRPr lang="en-US" sz="2700" dirty="0">
                  <a:solidFill>
                    <a:srgbClr val="FDA023">
                      <a:lumMod val="75000"/>
                    </a:srgbClr>
                  </a:solidFill>
                </a:endParaRP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63618" y="4796440"/>
                <a:ext cx="2345040" cy="6435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1" hangingPunct="1">
                  <a:spcBef>
                    <a:spcPct val="50000"/>
                  </a:spcBef>
                  <a:defRPr sz="1600" b="1" i="1">
                    <a:solidFill>
                      <a:schemeClr val="accent1">
                        <a:lumMod val="75000"/>
                      </a:schemeClr>
                    </a:solidFill>
                    <a:effectLst/>
                  </a:defRPr>
                </a:lvl1pPr>
                <a:lvl2pPr marL="742950" indent="-285750" eaLnBrk="0" hangingPunct="0"/>
                <a:lvl3pPr marL="1143000" indent="-228600" eaLnBrk="0" hangingPunct="0"/>
                <a:lvl4pPr marL="1600200" indent="-228600" eaLnBrk="0" hangingPunct="0"/>
                <a:lvl5pPr marL="2057400" indent="-228600" eaLnBrk="0" hangingPunct="0"/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sz="2400" u="none" dirty="0">
                    <a:solidFill>
                      <a:srgbClr val="FDA023">
                        <a:lumMod val="75000"/>
                      </a:srgbClr>
                    </a:solidFill>
                  </a:rPr>
                  <a:t>3 week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2400" u="none" dirty="0">
                    <a:solidFill>
                      <a:srgbClr val="FDA023">
                        <a:lumMod val="75000"/>
                      </a:srgbClr>
                    </a:solidFill>
                  </a:rPr>
                  <a:t>Boot Camp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429000" y="3810000"/>
                <a:ext cx="18415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rgbClr val="FDA023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2171701" y="3657600"/>
                <a:ext cx="2112550" cy="642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>
                    <a:solidFill>
                      <a:srgbClr val="FDA023">
                        <a:lumMod val="75000"/>
                      </a:srgbClr>
                    </a:solidFill>
                    <a:effectLst/>
                  </a:rPr>
                  <a:t>Transition Week</a:t>
                </a: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4818027" y="3659202"/>
                <a:ext cx="2169422" cy="642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 dirty="0">
                    <a:solidFill>
                      <a:srgbClr val="FDA023">
                        <a:lumMod val="75000"/>
                      </a:srgbClr>
                    </a:solidFill>
                    <a:effectLst/>
                  </a:rPr>
                  <a:t>Transition Week</a:t>
                </a:r>
              </a:p>
            </p:txBody>
          </p:sp>
        </p:grp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52400" y="3165180"/>
              <a:ext cx="1163905" cy="342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DA023">
                      <a:lumMod val="75000"/>
                    </a:srgbClr>
                  </a:solidFill>
                  <a:effectLst/>
                </a:rPr>
                <a:t>Begin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388038" y="5106095"/>
            <a:ext cx="5794599" cy="384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900" b="1" u="none" dirty="0">
                <a:solidFill>
                  <a:schemeClr val="tx2"/>
                </a:solidFill>
                <a:effectLst/>
              </a:rPr>
              <a:t>Regular Employment Planning Meetings  </a:t>
            </a:r>
          </a:p>
        </p:txBody>
      </p:sp>
      <p:sp>
        <p:nvSpPr>
          <p:cNvPr id="24" name="Multiply 23"/>
          <p:cNvSpPr/>
          <p:nvPr/>
        </p:nvSpPr>
        <p:spPr>
          <a:xfrm>
            <a:off x="3235320" y="2639036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ultiply 24"/>
          <p:cNvSpPr/>
          <p:nvPr/>
        </p:nvSpPr>
        <p:spPr>
          <a:xfrm>
            <a:off x="4262622" y="2615664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ultiply 25"/>
          <p:cNvSpPr/>
          <p:nvPr/>
        </p:nvSpPr>
        <p:spPr>
          <a:xfrm>
            <a:off x="5162806" y="2627303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/>
          <p:cNvSpPr/>
          <p:nvPr/>
        </p:nvSpPr>
        <p:spPr>
          <a:xfrm>
            <a:off x="6449704" y="2646461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Multiply 27"/>
          <p:cNvSpPr/>
          <p:nvPr/>
        </p:nvSpPr>
        <p:spPr>
          <a:xfrm>
            <a:off x="8633680" y="2627303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Multiply 28"/>
          <p:cNvSpPr/>
          <p:nvPr/>
        </p:nvSpPr>
        <p:spPr>
          <a:xfrm>
            <a:off x="7476670" y="2646461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Multiply 29"/>
          <p:cNvSpPr/>
          <p:nvPr/>
        </p:nvSpPr>
        <p:spPr>
          <a:xfrm>
            <a:off x="4598968" y="5176820"/>
            <a:ext cx="159637" cy="272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1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latin typeface="+mn-lt"/>
              </a:rPr>
              <a:t>Sample </a:t>
            </a:r>
          </a:p>
          <a:p>
            <a:pPr algn="ctr">
              <a:defRPr/>
            </a:pPr>
            <a:r>
              <a:rPr lang="en-US" b="1" dirty="0">
                <a:latin typeface="+mn-lt"/>
              </a:rPr>
              <a:t>Project SEARCH Day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90670" y="1623909"/>
            <a:ext cx="4353059" cy="523409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a typeface="ＭＳ Ｐゴシック" pitchFamily="34" charset="-128"/>
              </a:rPr>
              <a:t>8:30am Morning Classroom: Professional Skills Lessons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a typeface="ＭＳ Ｐゴシック" pitchFamily="34" charset="-128"/>
              </a:rPr>
              <a:t>Brain Exercises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b="1" dirty="0"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ea typeface="ＭＳ Ｐゴシック" pitchFamily="34" charset="-128"/>
              </a:rPr>
              <a:t>9:30am-2:15pm internship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a typeface="ＭＳ Ｐゴシック" pitchFamily="34" charset="-128"/>
              </a:rPr>
              <a:t>2:30pm Afternoon Classroom: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a typeface="ＭＳ Ｐゴシック" pitchFamily="34" charset="-128"/>
              </a:rPr>
              <a:t>Employability Skills curriculum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ea typeface="ＭＳ Ｐゴシック" pitchFamily="34" charset="-128"/>
              </a:rPr>
              <a:t>Etiquette Lessons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dirty="0">
              <a:ea typeface="ＭＳ Ｐゴシック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ea typeface="ＭＳ Ｐゴシック" pitchFamily="34" charset="-128"/>
              </a:rPr>
              <a:t>3:15pm Program 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85" y="868680"/>
            <a:ext cx="3840479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8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733</Words>
  <Application>Microsoft Office PowerPoint</Application>
  <PresentationFormat>Widescreen</PresentationFormat>
  <Paragraphs>152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 CENA</vt:lpstr>
      <vt:lpstr>Arial</vt:lpstr>
      <vt:lpstr>Calibri</vt:lpstr>
      <vt:lpstr>Century Gothic</vt:lpstr>
      <vt:lpstr>helvetica-w01-roman</vt:lpstr>
      <vt:lpstr>Verdana</vt:lpstr>
      <vt:lpstr>Wingdings 3</vt:lpstr>
      <vt:lpstr>Ion</vt:lpstr>
      <vt:lpstr>Project SEARCH</vt:lpstr>
      <vt:lpstr>PowerPoint Presentation</vt:lpstr>
      <vt:lpstr>PowerPoint Presentation</vt:lpstr>
      <vt:lpstr>Partnership</vt:lpstr>
      <vt:lpstr>Partners in Action</vt:lpstr>
      <vt:lpstr>Project SEARCH</vt:lpstr>
      <vt:lpstr>PowerPoint Presentation</vt:lpstr>
      <vt:lpstr>PowerPoint Presentation</vt:lpstr>
      <vt:lpstr>PowerPoint Presentation</vt:lpstr>
      <vt:lpstr>Goals of Classroom Lessons</vt:lpstr>
      <vt:lpstr>Rotate Through Three Departments</vt:lpstr>
      <vt:lpstr>Employability Skills Practiced</vt:lpstr>
      <vt:lpstr> Direct Impact</vt:lpstr>
      <vt:lpstr>Traditional Supported Employment </vt:lpstr>
      <vt:lpstr>PowerPoint Presentation</vt:lpstr>
      <vt:lpstr>PowerPoint Presentation</vt:lpstr>
      <vt:lpstr>Networking and other program components </vt:lpstr>
      <vt:lpstr>We Want the World to Look at Our Interns in a Different Way</vt:lpstr>
      <vt:lpstr>Goal of the Program:   COMPETITIVE EMPLOYMENT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Blekicki</dc:creator>
  <cp:lastModifiedBy>Duncan Reid</cp:lastModifiedBy>
  <cp:revision>56</cp:revision>
  <cp:lastPrinted>2018-01-09T15:30:13Z</cp:lastPrinted>
  <dcterms:created xsi:type="dcterms:W3CDTF">2016-12-22T15:39:29Z</dcterms:created>
  <dcterms:modified xsi:type="dcterms:W3CDTF">2020-01-07T14:44:13Z</dcterms:modified>
</cp:coreProperties>
</file>