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256" r:id="rId6"/>
    <p:sldId id="258" r:id="rId7"/>
    <p:sldId id="259" r:id="rId8"/>
    <p:sldId id="263" r:id="rId9"/>
    <p:sldId id="275" r:id="rId10"/>
    <p:sldId id="261" r:id="rId11"/>
    <p:sldId id="271" r:id="rId12"/>
    <p:sldId id="262" r:id="rId13"/>
    <p:sldId id="264" r:id="rId14"/>
    <p:sldId id="272" r:id="rId15"/>
    <p:sldId id="265" r:id="rId16"/>
    <p:sldId id="266" r:id="rId17"/>
    <p:sldId id="273" r:id="rId18"/>
    <p:sldId id="276" r:id="rId19"/>
    <p:sldId id="267" r:id="rId20"/>
    <p:sldId id="268" r:id="rId21"/>
    <p:sldId id="269" r:id="rId22"/>
    <p:sldId id="277" r:id="rId23"/>
    <p:sldId id="270" r:id="rId24"/>
    <p:sldId id="274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45C19F-3ED5-42C2-B621-B66ACCF8D0BF}">
          <p14:sldIdLst>
            <p14:sldId id="256"/>
            <p14:sldId id="258"/>
            <p14:sldId id="259"/>
            <p14:sldId id="263"/>
            <p14:sldId id="275"/>
            <p14:sldId id="261"/>
            <p14:sldId id="271"/>
            <p14:sldId id="262"/>
            <p14:sldId id="264"/>
            <p14:sldId id="272"/>
            <p14:sldId id="265"/>
            <p14:sldId id="266"/>
            <p14:sldId id="273"/>
            <p14:sldId id="276"/>
            <p14:sldId id="267"/>
            <p14:sldId id="268"/>
            <p14:sldId id="269"/>
            <p14:sldId id="277"/>
            <p14:sldId id="270"/>
            <p14:sldId id="274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93"/>
    <a:srgbClr val="119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71019-9161-44FA-8D5F-36420D53B6AC}" v="700" dt="2020-01-15T17:39:58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4" d="100"/>
          <a:sy n="104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vayahealth.sharepoint.com/pno/PNAdmin/Value%20Based%20Contracting/Summaries%20and%20Presentations/CCC%20PAC%2001152020/VBC%20Summary_0114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ED Admits (Group Average)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'[VBC Summary_01142020.xlsx]Summary'!$B$12</c:f>
              <c:strCache>
                <c:ptCount val="1"/>
                <c:pt idx="0">
                  <c:v>Target  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C5-488D-8013-ED27D3FD99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C5-488D-8013-ED27D3FD99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C5-488D-8013-ED27D3FD996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C5-488D-8013-ED27D3FD996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C5-488D-8013-ED27D3FD996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C5-488D-8013-ED27D3FD996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C5-488D-8013-ED27D3FD996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C5-488D-8013-ED27D3FD996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C5-488D-8013-ED27D3FD996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C5-488D-8013-ED27D3FD996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C5-488D-8013-ED27D3FD996F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C5-488D-8013-ED27D3FD996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C5-488D-8013-ED27D3FD99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'[VBC Summary_01142020.xlsx]Summary'!$C$5:$Q$5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'[VBC Summary_01142020.xlsx]Summary'!$C$12:$Q$12</c:f>
              <c:numCache>
                <c:formatCode>General</c:formatCode>
                <c:ptCount val="15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4A3F-4C31-88EE-0E5CF4E25A79}"/>
            </c:ext>
          </c:extLst>
        </c:ser>
        <c:ser>
          <c:idx val="1"/>
          <c:order val="1"/>
          <c:tx>
            <c:strRef>
              <c:f>'[VBC Summary_01142020.xlsx]Summary'!$B$13</c:f>
              <c:strCache>
                <c:ptCount val="1"/>
                <c:pt idx="0">
                  <c:v>Avg.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1681866614922154E-2"/>
                  <c:y val="-5.4972583872560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3F-4C31-88EE-0E5CF4E25A79}"/>
                </c:ext>
              </c:extLst>
            </c:dLbl>
            <c:dLbl>
              <c:idx val="1"/>
              <c:layout>
                <c:manualLayout>
                  <c:x val="4.2362408979033261E-4"/>
                  <c:y val="-1.9769063520525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3F-4C31-88EE-0E5CF4E25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'[VBC Summary_01142020.xlsx]Summary'!$C$5:$Q$5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'[VBC Summary_01142020.xlsx]Summary'!$C$13:$Q$13</c:f>
              <c:numCache>
                <c:formatCode>0.00</c:formatCode>
                <c:ptCount val="15"/>
                <c:pt idx="0">
                  <c:v>39.513999999999996</c:v>
                </c:pt>
                <c:pt idx="1">
                  <c:v>27.898000000000003</c:v>
                </c:pt>
                <c:pt idx="2">
                  <c:v>38.097999999999999</c:v>
                </c:pt>
                <c:pt idx="3">
                  <c:v>34.188000000000002</c:v>
                </c:pt>
                <c:pt idx="4">
                  <c:v>36.387999999999998</c:v>
                </c:pt>
                <c:pt idx="5">
                  <c:v>34.637999999999998</c:v>
                </c:pt>
                <c:pt idx="6">
                  <c:v>30.927999999999997</c:v>
                </c:pt>
                <c:pt idx="7">
                  <c:v>29.088000000000001</c:v>
                </c:pt>
                <c:pt idx="8">
                  <c:v>31.968</c:v>
                </c:pt>
                <c:pt idx="9">
                  <c:v>24.937999999999995</c:v>
                </c:pt>
                <c:pt idx="10">
                  <c:v>30.830000000000002</c:v>
                </c:pt>
                <c:pt idx="11">
                  <c:v>35.010000000000005</c:v>
                </c:pt>
                <c:pt idx="12">
                  <c:v>43.075833333333343</c:v>
                </c:pt>
                <c:pt idx="13">
                  <c:v>26.83</c:v>
                </c:pt>
                <c:pt idx="14">
                  <c:v>24.965000000000003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3F-4C31-88EE-0E5CF4E25A7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30139455"/>
        <c:axId val="818664367"/>
        <c:extLst/>
      </c:lineChart>
      <c:dateAx>
        <c:axId val="83013945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664367"/>
        <c:crosses val="autoZero"/>
        <c:auto val="1"/>
        <c:lblOffset val="100"/>
        <c:baseTimeUnit val="months"/>
      </c:dateAx>
      <c:valAx>
        <c:axId val="81866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139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ED Admit Rates by Provider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ED!$B$3</c:f>
              <c:strCache>
                <c:ptCount val="1"/>
                <c:pt idx="0">
                  <c:v>Provider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ED!$C$3:$Q$3</c:f>
              <c:numCache>
                <c:formatCode>General</c:formatCode>
                <c:ptCount val="15"/>
                <c:pt idx="0">
                  <c:v>18.87</c:v>
                </c:pt>
                <c:pt idx="1">
                  <c:v>14.37</c:v>
                </c:pt>
                <c:pt idx="2">
                  <c:v>11.14</c:v>
                </c:pt>
                <c:pt idx="3">
                  <c:v>19.11</c:v>
                </c:pt>
                <c:pt idx="4">
                  <c:v>11.36</c:v>
                </c:pt>
                <c:pt idx="5">
                  <c:v>29.81</c:v>
                </c:pt>
                <c:pt idx="6">
                  <c:v>9.15</c:v>
                </c:pt>
                <c:pt idx="7">
                  <c:v>4.3600000000000003</c:v>
                </c:pt>
                <c:pt idx="8">
                  <c:v>21.79</c:v>
                </c:pt>
                <c:pt idx="9">
                  <c:v>11.14</c:v>
                </c:pt>
                <c:pt idx="10">
                  <c:v>25.7</c:v>
                </c:pt>
                <c:pt idx="11">
                  <c:v>15.63</c:v>
                </c:pt>
                <c:pt idx="12" formatCode="0.00">
                  <c:v>30.145</c:v>
                </c:pt>
                <c:pt idx="13">
                  <c:v>26.39</c:v>
                </c:pt>
                <c:pt idx="14">
                  <c:v>22.58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25-4B99-97A6-EBE8B7C60C92}"/>
            </c:ext>
          </c:extLst>
        </c:ser>
        <c:ser>
          <c:idx val="1"/>
          <c:order val="1"/>
          <c:tx>
            <c:strRef>
              <c:f>ED!$B$4</c:f>
              <c:strCache>
                <c:ptCount val="1"/>
                <c:pt idx="0">
                  <c:v>Provider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ED!$C$4:$Q$4</c:f>
              <c:numCache>
                <c:formatCode>General</c:formatCode>
                <c:ptCount val="15"/>
                <c:pt idx="0">
                  <c:v>48.74</c:v>
                </c:pt>
                <c:pt idx="1">
                  <c:v>33.22</c:v>
                </c:pt>
                <c:pt idx="2">
                  <c:v>40.35</c:v>
                </c:pt>
                <c:pt idx="3">
                  <c:v>34.880000000000003</c:v>
                </c:pt>
                <c:pt idx="4">
                  <c:v>24.07</c:v>
                </c:pt>
                <c:pt idx="5">
                  <c:v>38.020000000000003</c:v>
                </c:pt>
                <c:pt idx="6">
                  <c:v>36.840000000000003</c:v>
                </c:pt>
                <c:pt idx="7">
                  <c:v>27.27</c:v>
                </c:pt>
                <c:pt idx="8">
                  <c:v>31.37</c:v>
                </c:pt>
                <c:pt idx="9">
                  <c:v>30.69</c:v>
                </c:pt>
                <c:pt idx="10">
                  <c:v>30.93</c:v>
                </c:pt>
                <c:pt idx="11">
                  <c:v>36.33</c:v>
                </c:pt>
                <c:pt idx="12" formatCode="0.00">
                  <c:v>41.46</c:v>
                </c:pt>
                <c:pt idx="13">
                  <c:v>30.23</c:v>
                </c:pt>
                <c:pt idx="14">
                  <c:v>9.59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25-4B99-97A6-EBE8B7C60C92}"/>
            </c:ext>
          </c:extLst>
        </c:ser>
        <c:ser>
          <c:idx val="2"/>
          <c:order val="2"/>
          <c:tx>
            <c:strRef>
              <c:f>ED!$B$5</c:f>
              <c:strCache>
                <c:ptCount val="1"/>
                <c:pt idx="0">
                  <c:v>Provider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ED!$C$5:$Q$5</c:f>
              <c:numCache>
                <c:formatCode>General</c:formatCode>
                <c:ptCount val="15"/>
                <c:pt idx="0">
                  <c:v>42.2</c:v>
                </c:pt>
                <c:pt idx="1">
                  <c:v>27.59</c:v>
                </c:pt>
                <c:pt idx="2">
                  <c:v>42.42</c:v>
                </c:pt>
                <c:pt idx="3">
                  <c:v>21.54</c:v>
                </c:pt>
                <c:pt idx="4">
                  <c:v>39.06</c:v>
                </c:pt>
                <c:pt idx="5">
                  <c:v>31.91</c:v>
                </c:pt>
                <c:pt idx="6">
                  <c:v>41.2</c:v>
                </c:pt>
                <c:pt idx="7">
                  <c:v>41.75</c:v>
                </c:pt>
                <c:pt idx="8">
                  <c:v>28.57</c:v>
                </c:pt>
                <c:pt idx="9">
                  <c:v>21.19</c:v>
                </c:pt>
                <c:pt idx="10">
                  <c:v>39.909999999999997</c:v>
                </c:pt>
                <c:pt idx="11">
                  <c:v>56</c:v>
                </c:pt>
                <c:pt idx="12" formatCode="0.00">
                  <c:v>55.34</c:v>
                </c:pt>
                <c:pt idx="13">
                  <c:v>37.58</c:v>
                </c:pt>
                <c:pt idx="14">
                  <c:v>28.75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25-4B99-97A6-EBE8B7C60C92}"/>
            </c:ext>
          </c:extLst>
        </c:ser>
        <c:ser>
          <c:idx val="3"/>
          <c:order val="3"/>
          <c:tx>
            <c:strRef>
              <c:f>ED!$B$6</c:f>
              <c:strCache>
                <c:ptCount val="1"/>
                <c:pt idx="0">
                  <c:v>Provider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ED!$C$6:$Q$6</c:f>
              <c:numCache>
                <c:formatCode>General</c:formatCode>
                <c:ptCount val="15"/>
                <c:pt idx="0">
                  <c:v>47.76</c:v>
                </c:pt>
                <c:pt idx="1">
                  <c:v>29.17</c:v>
                </c:pt>
                <c:pt idx="2">
                  <c:v>51.28</c:v>
                </c:pt>
                <c:pt idx="3" formatCode="0.00">
                  <c:v>32.700000000000003</c:v>
                </c:pt>
                <c:pt idx="4">
                  <c:v>41.38</c:v>
                </c:pt>
                <c:pt idx="5">
                  <c:v>28.17</c:v>
                </c:pt>
                <c:pt idx="6">
                  <c:v>24.22</c:v>
                </c:pt>
                <c:pt idx="7">
                  <c:v>40.43</c:v>
                </c:pt>
                <c:pt idx="8">
                  <c:v>32.43</c:v>
                </c:pt>
                <c:pt idx="9">
                  <c:v>33.43</c:v>
                </c:pt>
                <c:pt idx="10">
                  <c:v>28.65</c:v>
                </c:pt>
                <c:pt idx="11">
                  <c:v>24.73</c:v>
                </c:pt>
                <c:pt idx="12" formatCode="0.00">
                  <c:v>27.57</c:v>
                </c:pt>
                <c:pt idx="13">
                  <c:v>6.47</c:v>
                </c:pt>
                <c:pt idx="14">
                  <c:v>48.78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25-4B99-97A6-EBE8B7C60C92}"/>
            </c:ext>
          </c:extLst>
        </c:ser>
        <c:ser>
          <c:idx val="4"/>
          <c:order val="4"/>
          <c:tx>
            <c:strRef>
              <c:f>ED!$B$7</c:f>
              <c:strCache>
                <c:ptCount val="1"/>
                <c:pt idx="0">
                  <c:v>Provider 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ED!$C$7:$Q$7</c:f>
              <c:numCache>
                <c:formatCode>General</c:formatCode>
                <c:ptCount val="15"/>
                <c:pt idx="0">
                  <c:v>40</c:v>
                </c:pt>
                <c:pt idx="1">
                  <c:v>35.14</c:v>
                </c:pt>
                <c:pt idx="2">
                  <c:v>45.3</c:v>
                </c:pt>
                <c:pt idx="3">
                  <c:v>62.71</c:v>
                </c:pt>
                <c:pt idx="4">
                  <c:v>66.069999999999993</c:v>
                </c:pt>
                <c:pt idx="5">
                  <c:v>45.28</c:v>
                </c:pt>
                <c:pt idx="6">
                  <c:v>43.23</c:v>
                </c:pt>
                <c:pt idx="7">
                  <c:v>31.63</c:v>
                </c:pt>
                <c:pt idx="8">
                  <c:v>45.68</c:v>
                </c:pt>
                <c:pt idx="9">
                  <c:v>28.24</c:v>
                </c:pt>
                <c:pt idx="10">
                  <c:v>28.96</c:v>
                </c:pt>
                <c:pt idx="11">
                  <c:v>42.36</c:v>
                </c:pt>
                <c:pt idx="12" formatCode="0.00">
                  <c:v>61.26</c:v>
                </c:pt>
                <c:pt idx="13">
                  <c:v>28.79</c:v>
                </c:pt>
                <c:pt idx="14">
                  <c:v>30.77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B25-4B99-97A6-EBE8B7C60C92}"/>
            </c:ext>
          </c:extLst>
        </c:ser>
        <c:ser>
          <c:idx val="5"/>
          <c:order val="5"/>
          <c:tx>
            <c:strRef>
              <c:f>ED!$B$8</c:f>
              <c:strCache>
                <c:ptCount val="1"/>
                <c:pt idx="0">
                  <c:v>Target 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ED!$C$2:$Q$2</c:f>
              <c:numCache>
                <c:formatCode>mmm\-yy</c:formatCode>
                <c:ptCount val="15"/>
                <c:pt idx="0">
                  <c:v>43299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</c:numCache>
            </c:numRef>
          </c:cat>
          <c:val>
            <c:numRef>
              <c:f>ED!$C$8:$Q$8</c:f>
              <c:numCache>
                <c:formatCode>General</c:formatCode>
                <c:ptCount val="15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 formatCode="0">
                  <c:v>20</c:v>
                </c:pt>
                <c:pt idx="13">
                  <c:v>20</c:v>
                </c:pt>
                <c:pt idx="1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B25-4B99-97A6-EBE8B7C60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5452272"/>
        <c:axId val="971156496"/>
      </c:lineChart>
      <c:dateAx>
        <c:axId val="1125452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156496"/>
        <c:crosses val="autoZero"/>
        <c:auto val="1"/>
        <c:lblOffset val="100"/>
        <c:baseTimeUnit val="days"/>
      </c:dateAx>
      <c:valAx>
        <c:axId val="97115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545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FUD (Group Average)</a:t>
            </a:r>
          </a:p>
        </c:rich>
      </c:tx>
      <c:layout>
        <c:manualLayout>
          <c:xMode val="edge"/>
          <c:yMode val="edge"/>
          <c:x val="0.38643225065616799"/>
          <c:y val="3.5106374156548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984954065643406E-2"/>
          <c:y val="0.1808142635065767"/>
          <c:w val="0.92014108176719234"/>
          <c:h val="0.55836408217446332"/>
        </c:manualLayout>
      </c:layout>
      <c:lineChart>
        <c:grouping val="standard"/>
        <c:varyColors val="0"/>
        <c:ser>
          <c:idx val="0"/>
          <c:order val="0"/>
          <c:tx>
            <c:strRef>
              <c:f>'[VBC Summary_01142020.xlsx]Summary'!$B$52</c:f>
              <c:strCache>
                <c:ptCount val="1"/>
                <c:pt idx="0">
                  <c:v>Target  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'[VBC Summary_01142020.xlsx]Summary'!$C$44:$Q$44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'[VBC Summary_01142020.xlsx]Summary'!$C$52:$Q$52</c:f>
              <c:numCache>
                <c:formatCode>0.00%</c:formatCode>
                <c:ptCount val="15"/>
                <c:pt idx="0">
                  <c:v>0.65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  <c:pt idx="9">
                  <c:v>0.65</c:v>
                </c:pt>
                <c:pt idx="10">
                  <c:v>0.65</c:v>
                </c:pt>
                <c:pt idx="11">
                  <c:v>0.65</c:v>
                </c:pt>
                <c:pt idx="12">
                  <c:v>0.65</c:v>
                </c:pt>
                <c:pt idx="13">
                  <c:v>0.65</c:v>
                </c:pt>
                <c:pt idx="14">
                  <c:v>0.65</c:v>
                </c:pt>
              </c:numCache>
            </c:numRef>
          </c: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2C65-4015-B078-0712106B67A3}"/>
            </c:ext>
          </c:extLst>
        </c:ser>
        <c:ser>
          <c:idx val="1"/>
          <c:order val="1"/>
          <c:tx>
            <c:strRef>
              <c:f>'[VBC Summary_01142020.xlsx]Summary'!$B$53</c:f>
              <c:strCache>
                <c:ptCount val="1"/>
                <c:pt idx="0">
                  <c:v>Avg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'[VBC Summary_01142020.xlsx]Summary'!$C$44:$Q$44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'[VBC Summary_01142020.xlsx]Summary'!$C$53:$Q$53</c:f>
              <c:numCache>
                <c:formatCode>0.00%</c:formatCode>
                <c:ptCount val="15"/>
                <c:pt idx="0">
                  <c:v>0.67310000000000003</c:v>
                </c:pt>
                <c:pt idx="1">
                  <c:v>0.61708000000000007</c:v>
                </c:pt>
                <c:pt idx="2">
                  <c:v>0.64760000000000006</c:v>
                </c:pt>
                <c:pt idx="3">
                  <c:v>0.66609999999999991</c:v>
                </c:pt>
                <c:pt idx="4">
                  <c:v>0.73874000000000006</c:v>
                </c:pt>
                <c:pt idx="5">
                  <c:v>0.71443999999999996</c:v>
                </c:pt>
                <c:pt idx="6">
                  <c:v>0.60182000000000002</c:v>
                </c:pt>
                <c:pt idx="7">
                  <c:v>0.79190000000000005</c:v>
                </c:pt>
                <c:pt idx="8">
                  <c:v>0.64378000000000002</c:v>
                </c:pt>
                <c:pt idx="9">
                  <c:v>0.73055999999999999</c:v>
                </c:pt>
                <c:pt idx="10">
                  <c:v>0.78778000000000004</c:v>
                </c:pt>
                <c:pt idx="11">
                  <c:v>0.76766000000000001</c:v>
                </c:pt>
                <c:pt idx="12">
                  <c:v>0.58247142857142864</c:v>
                </c:pt>
                <c:pt idx="13">
                  <c:v>0.70729999999999993</c:v>
                </c:pt>
                <c:pt idx="14">
                  <c:v>0.7179428571428571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2C65-4015-B078-0712106B67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30090655"/>
        <c:axId val="894608319"/>
        <c:extLst/>
      </c:lineChart>
      <c:dateAx>
        <c:axId val="83009065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4608319"/>
        <c:crosses val="autoZero"/>
        <c:auto val="1"/>
        <c:lblOffset val="100"/>
        <c:baseTimeUnit val="months"/>
      </c:dateAx>
      <c:valAx>
        <c:axId val="89460831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9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FUD % by Provider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FUD!$C$89</c:f>
              <c:strCache>
                <c:ptCount val="1"/>
                <c:pt idx="0">
                  <c:v>Provider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FUD!$D$87:$R$88</c:f>
              <c:strCache>
                <c:ptCount val="15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  <c:pt idx="7">
                  <c:v>Feb-19</c:v>
                </c:pt>
                <c:pt idx="8">
                  <c:v>Mar-19</c:v>
                </c:pt>
                <c:pt idx="9">
                  <c:v>Apr-19</c:v>
                </c:pt>
                <c:pt idx="10">
                  <c:v>May-19</c:v>
                </c:pt>
                <c:pt idx="11">
                  <c:v>Jun-19</c:v>
                </c:pt>
                <c:pt idx="12">
                  <c:v>Jul-19</c:v>
                </c:pt>
                <c:pt idx="13">
                  <c:v>Aug-19</c:v>
                </c:pt>
                <c:pt idx="14">
                  <c:v>Sep-19</c:v>
                </c:pt>
              </c:strCache>
            </c:strRef>
          </c:cat>
          <c:val>
            <c:numRef>
              <c:f>FUD!$D$89:$R$89</c:f>
              <c:numCache>
                <c:formatCode>0.00%</c:formatCode>
                <c:ptCount val="15"/>
                <c:pt idx="0">
                  <c:v>0.83330000000000004</c:v>
                </c:pt>
                <c:pt idx="1">
                  <c:v>0.83330000000000004</c:v>
                </c:pt>
                <c:pt idx="2">
                  <c:v>0.77780000000000005</c:v>
                </c:pt>
                <c:pt idx="3">
                  <c:v>0.85709999999999997</c:v>
                </c:pt>
                <c:pt idx="4">
                  <c:v>0.57140000000000002</c:v>
                </c:pt>
                <c:pt idx="5">
                  <c:v>0.5</c:v>
                </c:pt>
                <c:pt idx="6">
                  <c:v>0.66669999999999996</c:v>
                </c:pt>
                <c:pt idx="7">
                  <c:v>0.91669999999999996</c:v>
                </c:pt>
                <c:pt idx="8">
                  <c:v>0.66669999999999996</c:v>
                </c:pt>
                <c:pt idx="9">
                  <c:v>0.75</c:v>
                </c:pt>
                <c:pt idx="10">
                  <c:v>1</c:v>
                </c:pt>
                <c:pt idx="11">
                  <c:v>0.75</c:v>
                </c:pt>
                <c:pt idx="12">
                  <c:v>0.5</c:v>
                </c:pt>
                <c:pt idx="13">
                  <c:v>0.6</c:v>
                </c:pt>
                <c:pt idx="14">
                  <c:v>0.66669999999999996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00-4A38-8548-1C399DDB2ABD}"/>
            </c:ext>
          </c:extLst>
        </c:ser>
        <c:ser>
          <c:idx val="1"/>
          <c:order val="1"/>
          <c:tx>
            <c:strRef>
              <c:f>FUD!$C$90</c:f>
              <c:strCache>
                <c:ptCount val="1"/>
                <c:pt idx="0">
                  <c:v>Provider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FUD!$D$87:$R$88</c:f>
              <c:strCache>
                <c:ptCount val="15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  <c:pt idx="7">
                  <c:v>Feb-19</c:v>
                </c:pt>
                <c:pt idx="8">
                  <c:v>Mar-19</c:v>
                </c:pt>
                <c:pt idx="9">
                  <c:v>Apr-19</c:v>
                </c:pt>
                <c:pt idx="10">
                  <c:v>May-19</c:v>
                </c:pt>
                <c:pt idx="11">
                  <c:v>Jun-19</c:v>
                </c:pt>
                <c:pt idx="12">
                  <c:v>Jul-19</c:v>
                </c:pt>
                <c:pt idx="13">
                  <c:v>Aug-19</c:v>
                </c:pt>
                <c:pt idx="14">
                  <c:v>Sep-19</c:v>
                </c:pt>
              </c:strCache>
            </c:strRef>
          </c:cat>
          <c:val>
            <c:numRef>
              <c:f>FUD!$D$90:$R$90</c:f>
              <c:numCache>
                <c:formatCode>0.00%</c:formatCode>
                <c:ptCount val="15"/>
                <c:pt idx="0">
                  <c:v>0.69230000000000003</c:v>
                </c:pt>
                <c:pt idx="1">
                  <c:v>0.55000000000000004</c:v>
                </c:pt>
                <c:pt idx="2">
                  <c:v>0.55559999999999998</c:v>
                </c:pt>
                <c:pt idx="3">
                  <c:v>0.66669999999999996</c:v>
                </c:pt>
                <c:pt idx="4">
                  <c:v>0.78949999999999998</c:v>
                </c:pt>
                <c:pt idx="5">
                  <c:v>0.93330000000000002</c:v>
                </c:pt>
                <c:pt idx="6">
                  <c:v>0.5333</c:v>
                </c:pt>
                <c:pt idx="7">
                  <c:v>0.85709999999999997</c:v>
                </c:pt>
                <c:pt idx="8">
                  <c:v>0.6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0.66669999999999996</c:v>
                </c:pt>
                <c:pt idx="12">
                  <c:v>0.7</c:v>
                </c:pt>
                <c:pt idx="13">
                  <c:v>0.72729999999999995</c:v>
                </c:pt>
                <c:pt idx="14">
                  <c:v>0.63639999999999997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00-4A38-8548-1C399DDB2ABD}"/>
            </c:ext>
          </c:extLst>
        </c:ser>
        <c:ser>
          <c:idx val="2"/>
          <c:order val="2"/>
          <c:tx>
            <c:strRef>
              <c:f>FUD!$C$91</c:f>
              <c:strCache>
                <c:ptCount val="1"/>
                <c:pt idx="0">
                  <c:v>Provider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FUD!$D$87:$R$88</c:f>
              <c:strCache>
                <c:ptCount val="15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  <c:pt idx="7">
                  <c:v>Feb-19</c:v>
                </c:pt>
                <c:pt idx="8">
                  <c:v>Mar-19</c:v>
                </c:pt>
                <c:pt idx="9">
                  <c:v>Apr-19</c:v>
                </c:pt>
                <c:pt idx="10">
                  <c:v>May-19</c:v>
                </c:pt>
                <c:pt idx="11">
                  <c:v>Jun-19</c:v>
                </c:pt>
                <c:pt idx="12">
                  <c:v>Jul-19</c:v>
                </c:pt>
                <c:pt idx="13">
                  <c:v>Aug-19</c:v>
                </c:pt>
                <c:pt idx="14">
                  <c:v>Sep-19</c:v>
                </c:pt>
              </c:strCache>
            </c:strRef>
          </c:cat>
          <c:val>
            <c:numRef>
              <c:f>FUD!$D$91:$R$91</c:f>
              <c:numCache>
                <c:formatCode>0.00%</c:formatCode>
                <c:ptCount val="15"/>
                <c:pt idx="0">
                  <c:v>0.70830000000000004</c:v>
                </c:pt>
                <c:pt idx="1">
                  <c:v>0.64710000000000001</c:v>
                </c:pt>
                <c:pt idx="2">
                  <c:v>0.72729999999999995</c:v>
                </c:pt>
                <c:pt idx="3">
                  <c:v>0.79310000000000003</c:v>
                </c:pt>
                <c:pt idx="4">
                  <c:v>0.79169999999999996</c:v>
                </c:pt>
                <c:pt idx="5">
                  <c:v>0.61109999999999998</c:v>
                </c:pt>
                <c:pt idx="6">
                  <c:v>0.8</c:v>
                </c:pt>
                <c:pt idx="7">
                  <c:v>0.9</c:v>
                </c:pt>
                <c:pt idx="8">
                  <c:v>0.76470000000000005</c:v>
                </c:pt>
                <c:pt idx="9">
                  <c:v>0.75</c:v>
                </c:pt>
                <c:pt idx="10">
                  <c:v>0.66669999999999996</c:v>
                </c:pt>
                <c:pt idx="11">
                  <c:v>0.8125</c:v>
                </c:pt>
                <c:pt idx="12">
                  <c:v>0.6</c:v>
                </c:pt>
                <c:pt idx="13">
                  <c:v>0.78949999999999998</c:v>
                </c:pt>
                <c:pt idx="14">
                  <c:v>0.61109999999999998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00-4A38-8548-1C399DDB2ABD}"/>
            </c:ext>
          </c:extLst>
        </c:ser>
        <c:ser>
          <c:idx val="3"/>
          <c:order val="3"/>
          <c:tx>
            <c:strRef>
              <c:f>FUD!$C$92</c:f>
              <c:strCache>
                <c:ptCount val="1"/>
                <c:pt idx="0">
                  <c:v>Provider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FUD!$D$87:$R$88</c:f>
              <c:strCache>
                <c:ptCount val="15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  <c:pt idx="7">
                  <c:v>Feb-19</c:v>
                </c:pt>
                <c:pt idx="8">
                  <c:v>Mar-19</c:v>
                </c:pt>
                <c:pt idx="9">
                  <c:v>Apr-19</c:v>
                </c:pt>
                <c:pt idx="10">
                  <c:v>May-19</c:v>
                </c:pt>
                <c:pt idx="11">
                  <c:v>Jun-19</c:v>
                </c:pt>
                <c:pt idx="12">
                  <c:v>Jul-19</c:v>
                </c:pt>
                <c:pt idx="13">
                  <c:v>Aug-19</c:v>
                </c:pt>
                <c:pt idx="14">
                  <c:v>Sep-19</c:v>
                </c:pt>
              </c:strCache>
            </c:strRef>
          </c:cat>
          <c:val>
            <c:numRef>
              <c:f>FUD!$D$92:$R$92</c:f>
              <c:numCache>
                <c:formatCode>0.00%</c:formatCode>
                <c:ptCount val="15"/>
                <c:pt idx="0">
                  <c:v>0.5</c:v>
                </c:pt>
                <c:pt idx="1">
                  <c:v>0.5333</c:v>
                </c:pt>
                <c:pt idx="2">
                  <c:v>0.72729999999999995</c:v>
                </c:pt>
                <c:pt idx="3">
                  <c:v>0.30769999999999997</c:v>
                </c:pt>
                <c:pt idx="4">
                  <c:v>0.88890000000000002</c:v>
                </c:pt>
                <c:pt idx="5">
                  <c:v>0.75</c:v>
                </c:pt>
                <c:pt idx="6">
                  <c:v>0.6</c:v>
                </c:pt>
                <c:pt idx="7">
                  <c:v>0.57140000000000002</c:v>
                </c:pt>
                <c:pt idx="8">
                  <c:v>0.625</c:v>
                </c:pt>
                <c:pt idx="9">
                  <c:v>0.625</c:v>
                </c:pt>
                <c:pt idx="10">
                  <c:v>0.61539999999999995</c:v>
                </c:pt>
                <c:pt idx="11">
                  <c:v>0.90910000000000002</c:v>
                </c:pt>
                <c:pt idx="12">
                  <c:v>0.71430000000000005</c:v>
                </c:pt>
                <c:pt idx="13">
                  <c:v>0.84619999999999995</c:v>
                </c:pt>
                <c:pt idx="14">
                  <c:v>0.59089999999999998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00-4A38-8548-1C399DDB2ABD}"/>
            </c:ext>
          </c:extLst>
        </c:ser>
        <c:ser>
          <c:idx val="4"/>
          <c:order val="4"/>
          <c:tx>
            <c:strRef>
              <c:f>FUD!$C$93</c:f>
              <c:strCache>
                <c:ptCount val="1"/>
                <c:pt idx="0">
                  <c:v>Target   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FUD!$D$87:$R$88</c:f>
              <c:strCache>
                <c:ptCount val="15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  <c:pt idx="7">
                  <c:v>Feb-19</c:v>
                </c:pt>
                <c:pt idx="8">
                  <c:v>Mar-19</c:v>
                </c:pt>
                <c:pt idx="9">
                  <c:v>Apr-19</c:v>
                </c:pt>
                <c:pt idx="10">
                  <c:v>May-19</c:v>
                </c:pt>
                <c:pt idx="11">
                  <c:v>Jun-19</c:v>
                </c:pt>
                <c:pt idx="12">
                  <c:v>Jul-19</c:v>
                </c:pt>
                <c:pt idx="13">
                  <c:v>Aug-19</c:v>
                </c:pt>
                <c:pt idx="14">
                  <c:v>Sep-19</c:v>
                </c:pt>
              </c:strCache>
            </c:strRef>
          </c:cat>
          <c:val>
            <c:numRef>
              <c:f>FUD!$D$93:$R$93</c:f>
              <c:numCache>
                <c:formatCode>0%</c:formatCode>
                <c:ptCount val="15"/>
                <c:pt idx="0">
                  <c:v>0.65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  <c:pt idx="9">
                  <c:v>0.65</c:v>
                </c:pt>
                <c:pt idx="10">
                  <c:v>0.65</c:v>
                </c:pt>
                <c:pt idx="11">
                  <c:v>0.65</c:v>
                </c:pt>
                <c:pt idx="12">
                  <c:v>0.65</c:v>
                </c:pt>
                <c:pt idx="13">
                  <c:v>0.65</c:v>
                </c:pt>
                <c:pt idx="14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00-4A38-8548-1C399DDB2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7987376"/>
        <c:axId val="923752336"/>
      </c:lineChart>
      <c:catAx>
        <c:axId val="111798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752336"/>
        <c:crosses val="autoZero"/>
        <c:auto val="1"/>
        <c:lblAlgn val="ctr"/>
        <c:lblOffset val="100"/>
        <c:noMultiLvlLbl val="1"/>
      </c:catAx>
      <c:valAx>
        <c:axId val="923752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98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 PCP (Group Average)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827435547479519E-2"/>
          <c:y val="0.19940860215053763"/>
          <c:w val="0.90040162173300553"/>
          <c:h val="0.50995470324273984"/>
        </c:manualLayout>
      </c:layout>
      <c:lineChart>
        <c:grouping val="standard"/>
        <c:varyColors val="0"/>
        <c:ser>
          <c:idx val="8"/>
          <c:order val="8"/>
          <c:tx>
            <c:strRef>
              <c:f>'[VBC Summary_01142020.xlsx]Summary'!$B$25</c:f>
              <c:strCache>
                <c:ptCount val="1"/>
                <c:pt idx="0">
                  <c:v>Target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6F7-4DB5-9656-279B562BE92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6F7-4DB5-9656-279B562BE92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6F7-4DB5-9656-279B562BE92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6F7-4DB5-9656-279B562BE92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F7-4DB5-9656-279B562BE92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6F7-4DB5-9656-279B562BE92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F7-4DB5-9656-279B562BE92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6F7-4DB5-9656-279B562BE92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F7-4DB5-9656-279B562BE92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F7-4DB5-9656-279B562BE92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F7-4DB5-9656-279B562BE92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6F7-4DB5-9656-279B562BE92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6F7-4DB5-9656-279B562BE9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'[VBC Summary_01142020.xlsx]Summary'!$C$16:$Q$16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'[VBC Summary_01142020.xlsx]Summary'!$C$25:$Q$25</c:f>
              <c:numCache>
                <c:formatCode>0.00%</c:formatCode>
                <c:ptCount val="15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F7-4DB5-9656-279B562BE92C}"/>
            </c:ext>
          </c:extLst>
        </c:ser>
        <c:ser>
          <c:idx val="9"/>
          <c:order val="9"/>
          <c:tx>
            <c:strRef>
              <c:f>'[VBC Summary_01142020.xlsx]Summary'!$B$26</c:f>
              <c:strCache>
                <c:ptCount val="1"/>
                <c:pt idx="0">
                  <c:v>Avg.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'[VBC Summary_01142020.xlsx]Summary'!$C$16:$Q$16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'[VBC Summary_01142020.xlsx]Summary'!$C$26:$Q$26</c:f>
              <c:numCache>
                <c:formatCode>0.00%</c:formatCode>
                <c:ptCount val="15"/>
                <c:pt idx="0">
                  <c:v>0.81390000000000007</c:v>
                </c:pt>
                <c:pt idx="1">
                  <c:v>0.82089999999999996</c:v>
                </c:pt>
                <c:pt idx="2">
                  <c:v>0.82411999999999996</c:v>
                </c:pt>
                <c:pt idx="3">
                  <c:v>0.82211999999999996</c:v>
                </c:pt>
                <c:pt idx="4">
                  <c:v>0.82232000000000005</c:v>
                </c:pt>
                <c:pt idx="5">
                  <c:v>0.81709999999999994</c:v>
                </c:pt>
                <c:pt idx="6">
                  <c:v>0.81302000000000008</c:v>
                </c:pt>
                <c:pt idx="7">
                  <c:v>0.81609999999999994</c:v>
                </c:pt>
                <c:pt idx="8">
                  <c:v>0.81738</c:v>
                </c:pt>
                <c:pt idx="9">
                  <c:v>0.81830000000000003</c:v>
                </c:pt>
                <c:pt idx="10">
                  <c:v>0.81928000000000001</c:v>
                </c:pt>
                <c:pt idx="11">
                  <c:v>0.81929999999999992</c:v>
                </c:pt>
                <c:pt idx="12">
                  <c:v>0.81582500000000002</c:v>
                </c:pt>
                <c:pt idx="13">
                  <c:v>0.81156249999999996</c:v>
                </c:pt>
                <c:pt idx="14">
                  <c:v>0.84913749999999999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F7-4DB5-9656-279B562BE92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95492335"/>
        <c:axId val="828604079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'[VBC Summary_01142020.xlsx]Summary'!$B$17</c15:sqref>
                        </c15:formulaRef>
                      </c:ext>
                    </c:extLst>
                    <c:strCache>
                      <c:ptCount val="1"/>
                      <c:pt idx="0">
                        <c:v>A Caring Alternative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'[VBC Summary_01142020.xlsx]Summary'!$C$17:$Q$17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12" formatCode="0.00%">
                        <c:v>0.81230000000000002</c:v>
                      </c:pt>
                      <c:pt idx="13" formatCode="0.00%">
                        <c:v>0.81320000000000003</c:v>
                      </c:pt>
                      <c:pt idx="14" formatCode="0.00%">
                        <c:v>0.86570000000000003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6F7-4DB5-9656-279B562BE92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Summary_01142020.xlsx]Summary'!$B$18</c15:sqref>
                        </c15:formulaRef>
                      </c:ext>
                    </c:extLst>
                    <c:strCache>
                      <c:ptCount val="1"/>
                      <c:pt idx="0">
                        <c:v>Access Family Services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Summary_01142020.xlsx]Summary'!$C$18:$Q$18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12" formatCode="0.00%">
                        <c:v>0.75409999999999999</c:v>
                      </c:pt>
                      <c:pt idx="13" formatCode="0.00%">
                        <c:v>0.74219999999999997</c:v>
                      </c:pt>
                      <c:pt idx="14" formatCode="0.00%">
                        <c:v>0.90949999999999998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6F7-4DB5-9656-279B562BE92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Summary_01142020.xlsx]Summary'!$B$19</c15:sqref>
                        </c15:formulaRef>
                      </c:ext>
                    </c:extLst>
                    <c:strCache>
                      <c:ptCount val="1"/>
                      <c:pt idx="0">
                        <c:v>Daymark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Summary_01142020.xlsx]Summary'!$C$19:$Q$19</c15:sqref>
                        </c15:formulaRef>
                      </c:ext>
                    </c:extLst>
                    <c:numCache>
                      <c:formatCode>0.00%</c:formatCode>
                      <c:ptCount val="15"/>
                      <c:pt idx="0">
                        <c:v>0.83809999999999996</c:v>
                      </c:pt>
                      <c:pt idx="1">
                        <c:v>0.86119999999999997</c:v>
                      </c:pt>
                      <c:pt idx="2">
                        <c:v>0.86419999999999997</c:v>
                      </c:pt>
                      <c:pt idx="3">
                        <c:v>0.86219999999999997</c:v>
                      </c:pt>
                      <c:pt idx="4">
                        <c:v>0.85819999999999996</c:v>
                      </c:pt>
                      <c:pt idx="5">
                        <c:v>0.86709999999999998</c:v>
                      </c:pt>
                      <c:pt idx="6">
                        <c:v>0.86450000000000005</c:v>
                      </c:pt>
                      <c:pt idx="7">
                        <c:v>0.86329999999999996</c:v>
                      </c:pt>
                      <c:pt idx="8">
                        <c:v>0.85819999999999996</c:v>
                      </c:pt>
                      <c:pt idx="9">
                        <c:v>0.85980000000000001</c:v>
                      </c:pt>
                      <c:pt idx="10">
                        <c:v>0.85370000000000001</c:v>
                      </c:pt>
                      <c:pt idx="11">
                        <c:v>0.84619999999999995</c:v>
                      </c:pt>
                      <c:pt idx="12">
                        <c:v>0.85580000000000001</c:v>
                      </c:pt>
                      <c:pt idx="13">
                        <c:v>0.85760000000000003</c:v>
                      </c:pt>
                      <c:pt idx="14">
                        <c:v>0.90390000000000004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6F7-4DB5-9656-279B562BE92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Summary_01142020.xlsx]Summary'!$B$20</c15:sqref>
                        </c15:formulaRef>
                      </c:ext>
                    </c:extLst>
                    <c:strCache>
                      <c:ptCount val="1"/>
                      <c:pt idx="0">
                        <c:v>Family Preservation Services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Summary_01142020.xlsx]Summary'!$C$20:$Q$20</c15:sqref>
                        </c15:formulaRef>
                      </c:ext>
                    </c:extLst>
                    <c:numCache>
                      <c:formatCode>0.00%</c:formatCode>
                      <c:ptCount val="15"/>
                      <c:pt idx="0">
                        <c:v>0.78059999999999996</c:v>
                      </c:pt>
                      <c:pt idx="1">
                        <c:v>0.78469999999999995</c:v>
                      </c:pt>
                      <c:pt idx="2">
                        <c:v>0.79059999999999997</c:v>
                      </c:pt>
                      <c:pt idx="3">
                        <c:v>0.78869999999999996</c:v>
                      </c:pt>
                      <c:pt idx="4">
                        <c:v>0.79520000000000002</c:v>
                      </c:pt>
                      <c:pt idx="5">
                        <c:v>0.77359999999999995</c:v>
                      </c:pt>
                      <c:pt idx="6">
                        <c:v>0.75960000000000005</c:v>
                      </c:pt>
                      <c:pt idx="7">
                        <c:v>0.76259999999999994</c:v>
                      </c:pt>
                      <c:pt idx="8">
                        <c:v>0.75890000000000002</c:v>
                      </c:pt>
                      <c:pt idx="9">
                        <c:v>0.76249999999999996</c:v>
                      </c:pt>
                      <c:pt idx="10">
                        <c:v>0.76470000000000005</c:v>
                      </c:pt>
                      <c:pt idx="11">
                        <c:v>0.76919999999999999</c:v>
                      </c:pt>
                      <c:pt idx="12">
                        <c:v>0.78200000000000003</c:v>
                      </c:pt>
                      <c:pt idx="13">
                        <c:v>0.76429999999999998</c:v>
                      </c:pt>
                      <c:pt idx="14">
                        <c:v>0.8609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6F7-4DB5-9656-279B562BE92C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Summary_01142020.xlsx]Summary'!$B$21</c15:sqref>
                        </c15:formulaRef>
                      </c:ext>
                    </c:extLst>
                    <c:strCache>
                      <c:ptCount val="1"/>
                      <c:pt idx="0">
                        <c:v>Meridian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Summary_01142020.xlsx]Summary'!$C$21:$Q$21</c15:sqref>
                        </c15:formulaRef>
                      </c:ext>
                    </c:extLst>
                    <c:numCache>
                      <c:formatCode>0.00%</c:formatCode>
                      <c:ptCount val="15"/>
                      <c:pt idx="0">
                        <c:v>0.79</c:v>
                      </c:pt>
                      <c:pt idx="1">
                        <c:v>0.80349999999999999</c:v>
                      </c:pt>
                      <c:pt idx="2">
                        <c:v>0.80530000000000002</c:v>
                      </c:pt>
                      <c:pt idx="3">
                        <c:v>0.80779999999999996</c:v>
                      </c:pt>
                      <c:pt idx="4">
                        <c:v>0.8034</c:v>
                      </c:pt>
                      <c:pt idx="5">
                        <c:v>0.80200000000000005</c:v>
                      </c:pt>
                      <c:pt idx="6">
                        <c:v>0.80220000000000002</c:v>
                      </c:pt>
                      <c:pt idx="7">
                        <c:v>0.80830000000000002</c:v>
                      </c:pt>
                      <c:pt idx="8">
                        <c:v>0.80720000000000003</c:v>
                      </c:pt>
                      <c:pt idx="9">
                        <c:v>0.80900000000000005</c:v>
                      </c:pt>
                      <c:pt idx="10">
                        <c:v>0.8105</c:v>
                      </c:pt>
                      <c:pt idx="11">
                        <c:v>0.81130000000000002</c:v>
                      </c:pt>
                      <c:pt idx="12">
                        <c:v>0.81469999999999998</c:v>
                      </c:pt>
                      <c:pt idx="13">
                        <c:v>0.80600000000000005</c:v>
                      </c:pt>
                      <c:pt idx="14">
                        <c:v>0.90769999999999995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6F7-4DB5-9656-279B562BE92C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Summary_01142020.xlsx]Summary'!$B$22</c15:sqref>
                        </c15:formulaRef>
                      </c:ext>
                    </c:extLst>
                    <c:strCache>
                      <c:ptCount val="1"/>
                      <c:pt idx="0">
                        <c:v>NGC (ACS)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Summary_01142020.xlsx]Summary'!$C$22:$Q$22</c15:sqref>
                        </c15:formulaRef>
                      </c:ext>
                    </c:extLst>
                    <c:numCache>
                      <c:formatCode>0.00%</c:formatCode>
                      <c:ptCount val="15"/>
                      <c:pt idx="0">
                        <c:v>0.84140000000000004</c:v>
                      </c:pt>
                      <c:pt idx="1">
                        <c:v>0.82809999999999995</c:v>
                      </c:pt>
                      <c:pt idx="2">
                        <c:v>0.83040000000000003</c:v>
                      </c:pt>
                      <c:pt idx="3">
                        <c:v>0.82550000000000001</c:v>
                      </c:pt>
                      <c:pt idx="4">
                        <c:v>0.83120000000000005</c:v>
                      </c:pt>
                      <c:pt idx="5">
                        <c:v>0.81759999999999999</c:v>
                      </c:pt>
                      <c:pt idx="6">
                        <c:v>0.80920000000000003</c:v>
                      </c:pt>
                      <c:pt idx="7">
                        <c:v>0.82210000000000005</c:v>
                      </c:pt>
                      <c:pt idx="8">
                        <c:v>0.83699999999999997</c:v>
                      </c:pt>
                      <c:pt idx="9">
                        <c:v>0.83550000000000002</c:v>
                      </c:pt>
                      <c:pt idx="10">
                        <c:v>0.84389999999999998</c:v>
                      </c:pt>
                      <c:pt idx="11">
                        <c:v>0.84530000000000005</c:v>
                      </c:pt>
                      <c:pt idx="12">
                        <c:v>0.84030000000000005</c:v>
                      </c:pt>
                      <c:pt idx="13">
                        <c:v>0.84819999999999995</c:v>
                      </c:pt>
                      <c:pt idx="14">
                        <c:v>0.90410000000000001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6F7-4DB5-9656-279B562BE92C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Summary_01142020.xlsx]Summary'!$B$23</c15:sqref>
                        </c15:formulaRef>
                      </c:ext>
                    </c:extLst>
                    <c:strCache>
                      <c:ptCount val="1"/>
                      <c:pt idx="0">
                        <c:v>October Road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Summary_01142020.xlsx]Summary'!$C$23:$Q$23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12" formatCode="0.00%">
                        <c:v>0.83050000000000002</c:v>
                      </c:pt>
                      <c:pt idx="13" formatCode="0.00%">
                        <c:v>0.82820000000000005</c:v>
                      </c:pt>
                      <c:pt idx="14" formatCode="0.00%">
                        <c:v>0.56520000000000004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6F7-4DB5-9656-279B562BE92C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Summary_01142020.xlsx]Summary'!$B$24</c15:sqref>
                        </c15:formulaRef>
                      </c:ext>
                    </c:extLst>
                    <c:strCache>
                      <c:ptCount val="1"/>
                      <c:pt idx="0">
                        <c:v>RHA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Summary_01142020.xlsx]Summary'!$C$16:$Q$16</c15:sqref>
                        </c15:formulaRef>
                      </c:ext>
                    </c:extLst>
                    <c:numCache>
                      <c:formatCode>mmm\-yy</c:formatCode>
                      <c:ptCount val="15"/>
                      <c:pt idx="0">
                        <c:v>43299</c:v>
                      </c:pt>
                      <c:pt idx="1">
                        <c:v>43330</c:v>
                      </c:pt>
                      <c:pt idx="2">
                        <c:v>43361</c:v>
                      </c:pt>
                      <c:pt idx="3">
                        <c:v>43391</c:v>
                      </c:pt>
                      <c:pt idx="4">
                        <c:v>43422</c:v>
                      </c:pt>
                      <c:pt idx="5">
                        <c:v>43452</c:v>
                      </c:pt>
                      <c:pt idx="6">
                        <c:v>43483</c:v>
                      </c:pt>
                      <c:pt idx="7">
                        <c:v>43514</c:v>
                      </c:pt>
                      <c:pt idx="8">
                        <c:v>43542</c:v>
                      </c:pt>
                      <c:pt idx="9">
                        <c:v>43573</c:v>
                      </c:pt>
                      <c:pt idx="10">
                        <c:v>43603</c:v>
                      </c:pt>
                      <c:pt idx="11">
                        <c:v>43634</c:v>
                      </c:pt>
                      <c:pt idx="12">
                        <c:v>43664</c:v>
                      </c:pt>
                      <c:pt idx="13">
                        <c:v>43695</c:v>
                      </c:pt>
                      <c:pt idx="14">
                        <c:v>43726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'[VBC Summary_01142020.xlsx]Summary'!$C$24:$Q$24</c15:sqref>
                        </c15:formulaRef>
                      </c:ext>
                    </c:extLst>
                    <c:numCache>
                      <c:formatCode>0.00%</c:formatCode>
                      <c:ptCount val="15"/>
                      <c:pt idx="0">
                        <c:v>0.81940000000000002</c:v>
                      </c:pt>
                      <c:pt idx="1">
                        <c:v>0.82699999999999996</c:v>
                      </c:pt>
                      <c:pt idx="2">
                        <c:v>0.83009999999999995</c:v>
                      </c:pt>
                      <c:pt idx="3">
                        <c:v>0.82640000000000002</c:v>
                      </c:pt>
                      <c:pt idx="4">
                        <c:v>0.8236</c:v>
                      </c:pt>
                      <c:pt idx="5">
                        <c:v>0.82520000000000004</c:v>
                      </c:pt>
                      <c:pt idx="6">
                        <c:v>0.8296</c:v>
                      </c:pt>
                      <c:pt idx="7">
                        <c:v>0.82420000000000004</c:v>
                      </c:pt>
                      <c:pt idx="8">
                        <c:v>0.8256</c:v>
                      </c:pt>
                      <c:pt idx="9">
                        <c:v>0.82469999999999999</c:v>
                      </c:pt>
                      <c:pt idx="10">
                        <c:v>0.8236</c:v>
                      </c:pt>
                      <c:pt idx="11">
                        <c:v>0.82450000000000001</c:v>
                      </c:pt>
                      <c:pt idx="12">
                        <c:v>0.83689999999999998</c:v>
                      </c:pt>
                      <c:pt idx="13">
                        <c:v>0.83279999999999998</c:v>
                      </c:pt>
                      <c:pt idx="14">
                        <c:v>0.87609999999999999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66F7-4DB5-9656-279B562BE92C}"/>
                  </c:ext>
                </c:extLst>
              </c15:ser>
            </c15:filteredLineSeries>
          </c:ext>
        </c:extLst>
      </c:lineChart>
      <c:dateAx>
        <c:axId val="89549233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604079"/>
        <c:crosses val="autoZero"/>
        <c:auto val="1"/>
        <c:lblOffset val="100"/>
        <c:baseTimeUnit val="months"/>
      </c:dateAx>
      <c:valAx>
        <c:axId val="82860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49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 PCP Visit % by Provider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'PCP Visit'!$B$86</c:f>
              <c:strCache>
                <c:ptCount val="1"/>
                <c:pt idx="0">
                  <c:v>Provider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Visit'!$C$86:$Q$86</c:f>
              <c:numCache>
                <c:formatCode>0.00%</c:formatCode>
                <c:ptCount val="15"/>
                <c:pt idx="0">
                  <c:v>0.83809999999999996</c:v>
                </c:pt>
                <c:pt idx="1">
                  <c:v>0.86119999999999997</c:v>
                </c:pt>
                <c:pt idx="2">
                  <c:v>0.86419999999999997</c:v>
                </c:pt>
                <c:pt idx="3">
                  <c:v>0.86219999999999997</c:v>
                </c:pt>
                <c:pt idx="4">
                  <c:v>0.85819999999999996</c:v>
                </c:pt>
                <c:pt idx="5">
                  <c:v>0.86709999999999998</c:v>
                </c:pt>
                <c:pt idx="6">
                  <c:v>0.86450000000000005</c:v>
                </c:pt>
                <c:pt idx="7">
                  <c:v>0.86329999999999996</c:v>
                </c:pt>
                <c:pt idx="8">
                  <c:v>0.85819999999999996</c:v>
                </c:pt>
                <c:pt idx="9">
                  <c:v>0.85980000000000001</c:v>
                </c:pt>
                <c:pt idx="10">
                  <c:v>0.85370000000000001</c:v>
                </c:pt>
                <c:pt idx="11">
                  <c:v>0.84619999999999995</c:v>
                </c:pt>
                <c:pt idx="12">
                  <c:v>0.85580000000000001</c:v>
                </c:pt>
                <c:pt idx="13">
                  <c:v>0.85760000000000003</c:v>
                </c:pt>
                <c:pt idx="14">
                  <c:v>0.90390000000000004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A4-4828-AE4B-8ED0E82A3118}"/>
            </c:ext>
          </c:extLst>
        </c:ser>
        <c:ser>
          <c:idx val="1"/>
          <c:order val="1"/>
          <c:tx>
            <c:strRef>
              <c:f>'PCP Visit'!$B$87</c:f>
              <c:strCache>
                <c:ptCount val="1"/>
                <c:pt idx="0">
                  <c:v>Provider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Visit'!$C$87:$Q$87</c:f>
              <c:numCache>
                <c:formatCode>0.00%</c:formatCode>
                <c:ptCount val="15"/>
                <c:pt idx="0">
                  <c:v>0.78059999999999996</c:v>
                </c:pt>
                <c:pt idx="1">
                  <c:v>0.78469999999999995</c:v>
                </c:pt>
                <c:pt idx="2">
                  <c:v>0.79059999999999997</c:v>
                </c:pt>
                <c:pt idx="3">
                  <c:v>0.78869999999999996</c:v>
                </c:pt>
                <c:pt idx="4">
                  <c:v>0.79520000000000002</c:v>
                </c:pt>
                <c:pt idx="5">
                  <c:v>0.77359999999999995</c:v>
                </c:pt>
                <c:pt idx="6">
                  <c:v>0.75960000000000005</c:v>
                </c:pt>
                <c:pt idx="7">
                  <c:v>0.76259999999999994</c:v>
                </c:pt>
                <c:pt idx="8">
                  <c:v>0.75890000000000002</c:v>
                </c:pt>
                <c:pt idx="9">
                  <c:v>0.76249999999999996</c:v>
                </c:pt>
                <c:pt idx="10">
                  <c:v>0.76470000000000005</c:v>
                </c:pt>
                <c:pt idx="11">
                  <c:v>0.76919999999999999</c:v>
                </c:pt>
                <c:pt idx="12">
                  <c:v>0.78200000000000003</c:v>
                </c:pt>
                <c:pt idx="13">
                  <c:v>0.76429999999999998</c:v>
                </c:pt>
                <c:pt idx="14">
                  <c:v>0.8609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A4-4828-AE4B-8ED0E82A3118}"/>
            </c:ext>
          </c:extLst>
        </c:ser>
        <c:ser>
          <c:idx val="2"/>
          <c:order val="2"/>
          <c:tx>
            <c:strRef>
              <c:f>'PCP Visit'!$B$88</c:f>
              <c:strCache>
                <c:ptCount val="1"/>
                <c:pt idx="0">
                  <c:v>Provider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Visit'!$C$88:$Q$88</c:f>
              <c:numCache>
                <c:formatCode>0.00%</c:formatCode>
                <c:ptCount val="15"/>
                <c:pt idx="0">
                  <c:v>0.79</c:v>
                </c:pt>
                <c:pt idx="1">
                  <c:v>0.80349999999999999</c:v>
                </c:pt>
                <c:pt idx="2">
                  <c:v>0.80530000000000002</c:v>
                </c:pt>
                <c:pt idx="3">
                  <c:v>0.80779999999999996</c:v>
                </c:pt>
                <c:pt idx="4">
                  <c:v>0.8034</c:v>
                </c:pt>
                <c:pt idx="5">
                  <c:v>0.80200000000000005</c:v>
                </c:pt>
                <c:pt idx="6">
                  <c:v>0.80220000000000002</c:v>
                </c:pt>
                <c:pt idx="7">
                  <c:v>0.80830000000000002</c:v>
                </c:pt>
                <c:pt idx="8">
                  <c:v>0.80720000000000003</c:v>
                </c:pt>
                <c:pt idx="9">
                  <c:v>0.80900000000000005</c:v>
                </c:pt>
                <c:pt idx="10">
                  <c:v>0.8105</c:v>
                </c:pt>
                <c:pt idx="11">
                  <c:v>0.81130000000000002</c:v>
                </c:pt>
                <c:pt idx="12">
                  <c:v>0.81469999999999998</c:v>
                </c:pt>
                <c:pt idx="13">
                  <c:v>0.80600000000000005</c:v>
                </c:pt>
                <c:pt idx="14">
                  <c:v>0.90769999999999995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A4-4828-AE4B-8ED0E82A3118}"/>
            </c:ext>
          </c:extLst>
        </c:ser>
        <c:ser>
          <c:idx val="3"/>
          <c:order val="3"/>
          <c:tx>
            <c:strRef>
              <c:f>'PCP Visit'!$B$89</c:f>
              <c:strCache>
                <c:ptCount val="1"/>
                <c:pt idx="0">
                  <c:v>Provider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Visit'!$C$89:$Q$89</c:f>
              <c:numCache>
                <c:formatCode>0.00%</c:formatCode>
                <c:ptCount val="15"/>
                <c:pt idx="0">
                  <c:v>0.84140000000000004</c:v>
                </c:pt>
                <c:pt idx="1">
                  <c:v>0.82809999999999995</c:v>
                </c:pt>
                <c:pt idx="2">
                  <c:v>0.83040000000000003</c:v>
                </c:pt>
                <c:pt idx="3">
                  <c:v>0.82550000000000001</c:v>
                </c:pt>
                <c:pt idx="4">
                  <c:v>0.83120000000000005</c:v>
                </c:pt>
                <c:pt idx="5">
                  <c:v>0.81759999999999999</c:v>
                </c:pt>
                <c:pt idx="6">
                  <c:v>0.80920000000000003</c:v>
                </c:pt>
                <c:pt idx="7">
                  <c:v>0.82210000000000005</c:v>
                </c:pt>
                <c:pt idx="8">
                  <c:v>0.83699999999999997</c:v>
                </c:pt>
                <c:pt idx="9">
                  <c:v>0.83550000000000002</c:v>
                </c:pt>
                <c:pt idx="10">
                  <c:v>0.84389999999999998</c:v>
                </c:pt>
                <c:pt idx="11">
                  <c:v>0.84530000000000005</c:v>
                </c:pt>
                <c:pt idx="12">
                  <c:v>0.84030000000000005</c:v>
                </c:pt>
                <c:pt idx="13">
                  <c:v>0.84819999999999995</c:v>
                </c:pt>
                <c:pt idx="14">
                  <c:v>0.90410000000000001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A4-4828-AE4B-8ED0E82A3118}"/>
            </c:ext>
          </c:extLst>
        </c:ser>
        <c:ser>
          <c:idx val="4"/>
          <c:order val="4"/>
          <c:tx>
            <c:strRef>
              <c:f>'PCP Visit'!$B$90</c:f>
              <c:strCache>
                <c:ptCount val="1"/>
                <c:pt idx="0">
                  <c:v>Provider 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Visit'!$C$90:$Q$90</c:f>
              <c:numCache>
                <c:formatCode>0.00%</c:formatCode>
                <c:ptCount val="15"/>
                <c:pt idx="0">
                  <c:v>0.81940000000000002</c:v>
                </c:pt>
                <c:pt idx="1">
                  <c:v>0.82699999999999996</c:v>
                </c:pt>
                <c:pt idx="2">
                  <c:v>0.83009999999999995</c:v>
                </c:pt>
                <c:pt idx="3">
                  <c:v>0.82640000000000002</c:v>
                </c:pt>
                <c:pt idx="4">
                  <c:v>0.8236</c:v>
                </c:pt>
                <c:pt idx="5">
                  <c:v>0.82520000000000004</c:v>
                </c:pt>
                <c:pt idx="6">
                  <c:v>0.8296</c:v>
                </c:pt>
                <c:pt idx="7">
                  <c:v>0.82420000000000004</c:v>
                </c:pt>
                <c:pt idx="8">
                  <c:v>0.8256</c:v>
                </c:pt>
                <c:pt idx="9">
                  <c:v>0.82469999999999999</c:v>
                </c:pt>
                <c:pt idx="10">
                  <c:v>0.8236</c:v>
                </c:pt>
                <c:pt idx="11">
                  <c:v>0.82450000000000001</c:v>
                </c:pt>
                <c:pt idx="12">
                  <c:v>0.83689999999999998</c:v>
                </c:pt>
                <c:pt idx="13">
                  <c:v>0.83279999999999998</c:v>
                </c:pt>
                <c:pt idx="14">
                  <c:v>0.87609999999999999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A4-4828-AE4B-8ED0E82A3118}"/>
            </c:ext>
          </c:extLst>
        </c:ser>
        <c:ser>
          <c:idx val="5"/>
          <c:order val="5"/>
          <c:tx>
            <c:strRef>
              <c:f>'PCP Visit'!$B$91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'PCP Visit'!$C$85:$Q$85</c:f>
              <c:numCache>
                <c:formatCode>mmm\-yy</c:formatCode>
                <c:ptCount val="15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43483</c:v>
                </c:pt>
                <c:pt idx="7">
                  <c:v>43514</c:v>
                </c:pt>
                <c:pt idx="8">
                  <c:v>43542</c:v>
                </c:pt>
                <c:pt idx="9">
                  <c:v>43573</c:v>
                </c:pt>
                <c:pt idx="10">
                  <c:v>43603</c:v>
                </c:pt>
                <c:pt idx="11">
                  <c:v>43634</c:v>
                </c:pt>
                <c:pt idx="12">
                  <c:v>43664</c:v>
                </c:pt>
                <c:pt idx="13">
                  <c:v>43695</c:v>
                </c:pt>
                <c:pt idx="14">
                  <c:v>43726</c:v>
                </c:pt>
              </c:numCache>
            </c:numRef>
          </c:cat>
          <c:val>
            <c:numRef>
              <c:f>'PCP Visit'!$C$91:$Q$91</c:f>
              <c:numCache>
                <c:formatCode>0%</c:formatCode>
                <c:ptCount val="15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A4-4828-AE4B-8ED0E82A3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2043200"/>
        <c:axId val="923758160"/>
      </c:lineChart>
      <c:dateAx>
        <c:axId val="9720432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758160"/>
        <c:crosses val="autoZero"/>
        <c:auto val="1"/>
        <c:lblOffset val="100"/>
        <c:baseTimeUnit val="months"/>
      </c:dateAx>
      <c:valAx>
        <c:axId val="92375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432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8BF94-ADC0-423E-91C5-54D4885573E7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86F3C-D2A9-4F48-A4D9-07FF47AA2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3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to come on the framework.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86F3C-D2A9-4F48-A4D9-07FF47AA20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8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Population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86F3C-D2A9-4F48-A4D9-07FF47AA20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8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What’s in your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86F3C-D2A9-4F48-A4D9-07FF47AA20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2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64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2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1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7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6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1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2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0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791200"/>
            <a:ext cx="1508760" cy="76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4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38FCA3-3F0A-4598-B084-257DC1916C19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008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E8B2D3-478E-41FD-9ED7-441412DAA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218" y="6064831"/>
            <a:ext cx="1097280" cy="55497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" y="6342319"/>
            <a:ext cx="7467599" cy="0"/>
          </a:xfrm>
          <a:prstGeom prst="line">
            <a:avLst/>
          </a:prstGeom>
          <a:ln w="28575">
            <a:solidFill>
              <a:srgbClr val="005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8763000" y="6342319"/>
            <a:ext cx="381000" cy="0"/>
          </a:xfrm>
          <a:prstGeom prst="line">
            <a:avLst/>
          </a:prstGeom>
          <a:ln w="28575">
            <a:solidFill>
              <a:srgbClr val="005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1411111"/>
            <a:ext cx="7467599" cy="146304"/>
          </a:xfrm>
          <a:prstGeom prst="rect">
            <a:avLst/>
          </a:prstGeom>
          <a:solidFill>
            <a:srgbClr val="119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0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ts val="4260"/>
        </a:lnSpc>
        <a:spcBef>
          <a:spcPct val="0"/>
        </a:spcBef>
        <a:buNone/>
        <a:defRPr sz="3800" kern="1200">
          <a:solidFill>
            <a:schemeClr val="tx1">
              <a:lumMod val="65000"/>
              <a:lumOff val="35000"/>
            </a:schemeClr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cp-lan.org/workproducts/apm-refresh-whitepaper-final.pdf" TargetMode="External"/><Relationship Id="rId2" Type="http://schemas.openxmlformats.org/officeDocument/2006/relationships/hyperlink" Target="http://hcp-lan.org/workproducts/apm-framework-onepager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iles.nc.gov/ncdhhs/VBP_Strategy_Final_20200108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nc.gov/ncdhhs/documents/PHP-QualityPerformance-and-Accountability_ConceptPaper_FINAL_20180320.pdf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attergoodfoundation.org/publication-series-pdf/?series_id=22&amp;post_id=1314&amp;previous=1294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nc.gov/ncdhhs/VBP_Strategy_Final_202001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hcp-lan.org/workproducts/apm-framework-onepage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Value Based Care:</a:t>
            </a:r>
            <a:br>
              <a:rPr lang="en-US" sz="5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5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From Volume to Value</a:t>
            </a:r>
          </a:p>
          <a:p>
            <a:pPr algn="ctr"/>
            <a:endParaRPr lang="en-US" sz="5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1/15/2020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553552"/>
            <a:ext cx="6934200" cy="1341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</a:rPr>
              <a:t>Andrew D’Onofrio, MPA, SSBB</a:t>
            </a:r>
          </a:p>
          <a:p>
            <a:pPr>
              <a:spcAft>
                <a:spcPts val="400"/>
              </a:spcAft>
            </a:pPr>
            <a:r>
              <a:rPr lang="en-US" sz="2400" b="1" i="1" dirty="0">
                <a:solidFill>
                  <a:schemeClr val="bg1"/>
                </a:solidFill>
              </a:rPr>
              <a:t>Network Performance Director</a:t>
            </a:r>
          </a:p>
          <a:p>
            <a:pPr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Vaya Health</a:t>
            </a:r>
          </a:p>
        </p:txBody>
      </p:sp>
    </p:spTree>
    <p:extLst>
      <p:ext uri="{BB962C8B-B14F-4D97-AF65-F5344CB8AC3E}">
        <p14:creationId xmlns:p14="http://schemas.microsoft.com/office/powerpoint/2010/main" val="130113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76F6-63D1-4045-B82E-5ECB0090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Follow-up After Discharge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9A8B3E-136F-43AC-9A2C-A4752B7B1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11888"/>
              </p:ext>
            </p:extLst>
          </p:nvPr>
        </p:nvGraphicFramePr>
        <p:xfrm>
          <a:off x="457200" y="1752600"/>
          <a:ext cx="769924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26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C17A-4172-4ECE-A758-B9C6DA321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Follow-up After Discharge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421ED37-B897-44A7-9CE1-EE9DBBF57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7152" y="3886199"/>
            <a:ext cx="2914680" cy="19943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7944D6-3E5C-4673-9B75-017AA94D49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50292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175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1CC9-850F-4937-864F-850B8C835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Primary Care Visits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A75E87E-5327-4574-900B-3FFC460585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042398"/>
              </p:ext>
            </p:extLst>
          </p:nvPr>
        </p:nvGraphicFramePr>
        <p:xfrm>
          <a:off x="109539" y="1617802"/>
          <a:ext cx="6102833" cy="196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8D20F9A-BB89-4F83-B330-AF4FD139252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3733800"/>
            <a:ext cx="4218709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C9FC07-4417-45B2-9BE6-6467CDAE9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904146"/>
            <a:ext cx="2353743" cy="21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9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7AB1-C112-4462-BA07-550B1F66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Primary Care Visits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880B41-0372-4A1A-93FA-AF58042C0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867868"/>
              </p:ext>
            </p:extLst>
          </p:nvPr>
        </p:nvGraphicFramePr>
        <p:xfrm>
          <a:off x="457200" y="1752600"/>
          <a:ext cx="769924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9727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FB8A7-5E41-4604-8E84-211EFD40F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Medicaid Transformation VBC Plan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C6F854-6C10-4E9F-B37E-34C8E32593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0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CDADB-0B15-4C6E-9336-49E624AF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Medicaid Transformation VBC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74334-EFF6-470D-AB55-0284EAB5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Health Care Payment Learning and Action Network (HCP-LAN)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Alternative Payment Model (APM) Framework </a:t>
            </a:r>
          </a:p>
          <a:p>
            <a:pPr lvl="2"/>
            <a:r>
              <a:rPr lang="en-US" sz="1300" dirty="0">
                <a:hlinkClick r:id="rId2"/>
              </a:rPr>
              <a:t>http://hcp-lan.org/workproducts/apm-framework-onepager.pdf</a:t>
            </a:r>
            <a:r>
              <a:rPr lang="en-US" sz="1300" dirty="0"/>
              <a:t> </a:t>
            </a:r>
          </a:p>
          <a:p>
            <a:pPr lvl="2"/>
            <a:r>
              <a:rPr lang="en-US" sz="1300" dirty="0">
                <a:hlinkClick r:id="rId3"/>
              </a:rPr>
              <a:t>http://hcp-lan.org/workproducts/apm-refresh-whitepaper-final.pdf</a:t>
            </a:r>
            <a:r>
              <a:rPr lang="en-US" sz="1300" dirty="0"/>
              <a:t> </a:t>
            </a:r>
          </a:p>
          <a:p>
            <a:pPr marL="914400" lvl="2" indent="0">
              <a:buNone/>
            </a:pPr>
            <a:endParaRPr lang="en-US" sz="1300" dirty="0"/>
          </a:p>
          <a:p>
            <a:r>
              <a:rPr lang="en-US" sz="2800" dirty="0">
                <a:solidFill>
                  <a:schemeClr val="tx1"/>
                </a:solidFill>
              </a:rPr>
              <a:t>North Carolina’s Value-Based Payment Strategy for Standard Plans and Providers in Medicaid Managed Care (</a:t>
            </a:r>
            <a:r>
              <a:rPr lang="en-US" sz="2400" dirty="0">
                <a:solidFill>
                  <a:schemeClr val="tx1"/>
                </a:solidFill>
              </a:rPr>
              <a:t>Draft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January 8, 2020) 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  <a:hlinkClick r:id="rId4"/>
              </a:rPr>
              <a:t>https://files.nc.gov/ncdhhs/VBP_Strategy_Final_20200108.pdf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7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9C43-313E-4101-BDA0-53C6E255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Medicaid Transformation VBC Plan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4020B1-04FF-4F3B-965F-0C3ADCCAF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96" y="1648691"/>
            <a:ext cx="4645555" cy="4048095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1D53D4D-C93D-491F-B30D-D64BF9BB7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48262" y="1648691"/>
            <a:ext cx="36861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A26FE5-EE8D-4E39-AF43-A3D0DC1CD6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399" y="3658466"/>
            <a:ext cx="30099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24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ADED-9F23-437A-B8FF-92CBBD7B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Medicaid Transformation VBC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C034-8A01-4DE1-97B9-FFE735B43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400" u="sng" dirty="0">
                <a:solidFill>
                  <a:schemeClr val="tx1"/>
                </a:solidFill>
              </a:rPr>
              <a:t>Withhold Measures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Prenatal and Postpartum Care (Both Rates)</a:t>
            </a:r>
          </a:p>
          <a:p>
            <a:r>
              <a:rPr lang="en-US" dirty="0">
                <a:solidFill>
                  <a:schemeClr val="tx1"/>
                </a:solidFill>
              </a:rPr>
              <a:t>Cervical Cancer Screening </a:t>
            </a:r>
          </a:p>
          <a:p>
            <a:r>
              <a:rPr lang="en-US" dirty="0">
                <a:solidFill>
                  <a:schemeClr val="tx1"/>
                </a:solidFill>
              </a:rPr>
              <a:t>Live Births Weighing Less than 2,500 Grams </a:t>
            </a:r>
          </a:p>
          <a:p>
            <a:r>
              <a:rPr lang="en-US" dirty="0">
                <a:solidFill>
                  <a:schemeClr val="tx1"/>
                </a:solidFill>
              </a:rPr>
              <a:t>Well-Child Visits in the Third, Fourth, Fifth and Sixth Years of Life </a:t>
            </a:r>
          </a:p>
          <a:p>
            <a:r>
              <a:rPr lang="en-US" dirty="0">
                <a:solidFill>
                  <a:schemeClr val="tx1"/>
                </a:solidFill>
              </a:rPr>
              <a:t>Asthma Medication Ratio (Total Rate) </a:t>
            </a:r>
          </a:p>
          <a:p>
            <a:r>
              <a:rPr lang="en-US" dirty="0">
                <a:solidFill>
                  <a:schemeClr val="tx1"/>
                </a:solidFill>
              </a:rPr>
              <a:t>Medical Assistance with Smoking and Tobacco Use Cessation </a:t>
            </a:r>
          </a:p>
          <a:p>
            <a:r>
              <a:rPr lang="en-US" dirty="0">
                <a:solidFill>
                  <a:schemeClr val="tx1"/>
                </a:solidFill>
              </a:rPr>
              <a:t>Comprehensive Diabetes Care: HbA1c Poor Control (&gt;9.0%) </a:t>
            </a: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Follow-Up After Hospitalization for Mental Illness </a:t>
            </a: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Initiation and Engagement of Alcohol and Other Drug Dependence Treatment (Both Rates) </a:t>
            </a: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FUD from Community Hospitals, State Psychiatric Hospitals, State ADATCs, and Detox/Facility Based Crisis Services for </a:t>
            </a:r>
            <a:r>
              <a:rPr lang="en-US" u="sng" dirty="0">
                <a:solidFill>
                  <a:schemeClr val="tx1"/>
                </a:solidFill>
                <a:highlight>
                  <a:srgbClr val="FFFF00"/>
                </a:highlight>
              </a:rPr>
              <a:t>SUD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 Treatment 1-30 days.</a:t>
            </a:r>
          </a:p>
          <a:p>
            <a:r>
              <a:rPr lang="en-US" sz="3300" dirty="0">
                <a:solidFill>
                  <a:schemeClr val="tx1"/>
                </a:solidFill>
                <a:highlight>
                  <a:srgbClr val="FFFF00"/>
                </a:highlight>
              </a:rPr>
              <a:t>Community MH Inpatient Readmissions within 30 Day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hlinkClick r:id="rId2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hlinkClick r:id="rId2"/>
              </a:rPr>
              <a:t>https://files.nc.gov/ncdhhs/documents/PHP-QualityPerformance-and-Accountability_ConceptPaper_FINAL_20180320.pdf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29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994E5B-2092-4ED4-91AA-415A53AC9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130425"/>
            <a:ext cx="5791200" cy="1470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Takeaways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489F55D-E0CC-435A-9D08-6C42770C0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9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88CC-7446-4ED0-A6FC-6124E780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079B-52B1-4E67-8409-50E3CDD5C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Good Start, more to come.</a:t>
            </a:r>
          </a:p>
          <a:p>
            <a:r>
              <a:rPr lang="en-US" dirty="0">
                <a:solidFill>
                  <a:schemeClr val="tx1"/>
                </a:solidFill>
              </a:rPr>
              <a:t>Paradigm Shift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Will affect most aspects of your organization</a:t>
            </a:r>
          </a:p>
          <a:p>
            <a:r>
              <a:rPr lang="en-US" dirty="0">
                <a:solidFill>
                  <a:schemeClr val="tx1"/>
                </a:solidFill>
              </a:rPr>
              <a:t>Happening fast</a:t>
            </a:r>
          </a:p>
          <a:p>
            <a:r>
              <a:rPr lang="en-US" dirty="0">
                <a:solidFill>
                  <a:schemeClr val="tx1"/>
                </a:solidFill>
              </a:rPr>
              <a:t>Start preparing now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Workflows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Interventions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Who “owns” it?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Find resources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APMs for Behavioral Health</a:t>
            </a:r>
            <a:endParaRPr lang="en-US" sz="1400" dirty="0">
              <a:hlinkClick r:id="rId2"/>
            </a:endParaRPr>
          </a:p>
          <a:p>
            <a:pPr lvl="3"/>
            <a:r>
              <a:rPr lang="en-US" sz="1000" dirty="0">
                <a:hlinkClick r:id="rId2"/>
              </a:rPr>
              <a:t>https://www.scattergoodfoundation.org/publication-series-pdf/?series_id=22&amp;post_id=1314&amp;previous=1294</a:t>
            </a:r>
            <a:r>
              <a:rPr lang="en-US" sz="1000" dirty="0"/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10400" cy="1036638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en-US" cap="all" dirty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</a:p>
          <a:p>
            <a:r>
              <a:rPr lang="en-US" dirty="0">
                <a:solidFill>
                  <a:schemeClr val="tx1"/>
                </a:solidFill>
              </a:rPr>
              <a:t>Medicaid Transformation VBC Plan</a:t>
            </a:r>
          </a:p>
          <a:p>
            <a:r>
              <a:rPr lang="en-US" dirty="0">
                <a:solidFill>
                  <a:schemeClr val="tx1"/>
                </a:solidFill>
              </a:rPr>
              <a:t>Takeaways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66D9-4704-4664-8273-497B27C72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3745-060E-401F-B03F-8CF053E65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What may come…</a:t>
            </a:r>
          </a:p>
          <a:p>
            <a:r>
              <a:rPr lang="en-US" dirty="0">
                <a:solidFill>
                  <a:schemeClr val="tx1"/>
                </a:solidFill>
              </a:rPr>
              <a:t>APMs for BH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Case rate/bundled rate for SU Disorders (detox, rehab, etc.)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MAT Bundled Payments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Child First Episode Specialty Care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Bundle: Medication, psychotherapy, care coordination, supported employment, 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Telehealth Incentives (VA)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92964-822B-4E7E-934B-E89DEE54BE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             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65754E-E568-4229-837C-8D8AA684A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6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6C41-F1C5-426C-B883-C4529960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6A07-28C6-4082-8B5F-6B74BB68E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Medicaid Transformation mandates a move to Value Based Care.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“Purchasing health,” and not just healthcare.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 “Department aims to rapidly accelerate the use of VBP through Medicaid Managed Care.”</a:t>
            </a:r>
          </a:p>
          <a:p>
            <a:pPr lvl="2"/>
            <a:r>
              <a:rPr lang="en-US" sz="1300" dirty="0">
                <a:hlinkClick r:id="rId3"/>
              </a:rPr>
              <a:t>https://files.nc.gov/ncdhhs/VBP_Strategy_Final_20200108.pdf</a:t>
            </a:r>
            <a:r>
              <a:rPr lang="en-US" sz="1300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Health Care Payment Learning and Action Network (HCP-LAN)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Alternative Payment Model (APM) Framework </a:t>
            </a:r>
          </a:p>
          <a:p>
            <a:pPr lvl="2"/>
            <a:r>
              <a:rPr lang="en-US" sz="1300" dirty="0">
                <a:hlinkClick r:id="rId4"/>
              </a:rPr>
              <a:t>http://hcp-lan.org/workproducts/apm-framework-onepager.pdf</a:t>
            </a:r>
            <a:r>
              <a:rPr lang="en-US" sz="1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6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63C6-9903-4CD0-9CA5-A1E66A78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E3370-D1C4-4162-9393-8ED6B59D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Current Measures</a:t>
            </a:r>
          </a:p>
          <a:p>
            <a:r>
              <a:rPr lang="en-US" b="1" dirty="0">
                <a:solidFill>
                  <a:schemeClr val="tx1"/>
                </a:solidFill>
              </a:rPr>
              <a:t>Emergency Department Admits</a:t>
            </a:r>
          </a:p>
          <a:p>
            <a:r>
              <a:rPr lang="en-US" b="1" dirty="0">
                <a:solidFill>
                  <a:schemeClr val="tx1"/>
                </a:solidFill>
              </a:rPr>
              <a:t>Follow-up After Discharge from Hospital</a:t>
            </a:r>
          </a:p>
          <a:p>
            <a:r>
              <a:rPr lang="en-US" b="1" dirty="0">
                <a:solidFill>
                  <a:schemeClr val="tx1"/>
                </a:solidFill>
              </a:rPr>
              <a:t>Annual Primary Care Physician Visit</a:t>
            </a:r>
          </a:p>
        </p:txBody>
      </p:sp>
    </p:spTree>
    <p:extLst>
      <p:ext uri="{BB962C8B-B14F-4D97-AF65-F5344CB8AC3E}">
        <p14:creationId xmlns:p14="http://schemas.microsoft.com/office/powerpoint/2010/main" val="26806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8FB6C2-3631-49E7-AF0D-F4D283CD3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Performance Review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C8B05B3-58E1-4595-AC5E-48384734C2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619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01B1-47CC-415E-A158-7DC7F108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Performance Review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ED Admits</a:t>
            </a:r>
            <a:br>
              <a:rPr lang="en-US" sz="4000" b="1" u="sn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AC085-027B-48C6-89E1-41DB23014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0AA346-95FA-4FF0-A004-4DECBED1B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792038"/>
              </p:ext>
            </p:extLst>
          </p:nvPr>
        </p:nvGraphicFramePr>
        <p:xfrm>
          <a:off x="228600" y="1676400"/>
          <a:ext cx="685800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C511010-B64B-4ED9-980A-4009A3F8E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4369204"/>
            <a:ext cx="5334000" cy="160441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401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2204-9952-4CEE-A0D7-9E4385A7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ED Admits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35DB55-3050-4809-A16D-1DA5315A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776134"/>
              </p:ext>
            </p:extLst>
          </p:nvPr>
        </p:nvGraphicFramePr>
        <p:xfrm>
          <a:off x="609600" y="1752600"/>
          <a:ext cx="769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93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A859-3F04-4546-A6F8-46A0CE97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ED Admits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6EB696-B475-4379-850F-813A6273D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3276600"/>
            <a:ext cx="2549093" cy="190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27A315-2C28-47F0-AD8D-A48E3C5DEED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3" y="1676400"/>
            <a:ext cx="5576455" cy="2699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505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DCB5-F400-47DA-BF71-789F1BDC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Follow-up After Discharge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216228-0282-4031-84D7-CF4C83EE6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4191000"/>
            <a:ext cx="5157639" cy="184232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1976363-B247-4BC2-9D2A-7AE640BE3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094958"/>
              </p:ext>
            </p:extLst>
          </p:nvPr>
        </p:nvGraphicFramePr>
        <p:xfrm>
          <a:off x="533400" y="1828800"/>
          <a:ext cx="6096000" cy="217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121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74AD9A7176F499F065F0DFAA7E1CB" ma:contentTypeVersion="55" ma:contentTypeDescription="Create a new document." ma:contentTypeScope="" ma:versionID="fcf33d52f9c105b35cffd7611d8ddcc8">
  <xsd:schema xmlns:xsd="http://www.w3.org/2001/XMLSchema" xmlns:xs="http://www.w3.org/2001/XMLSchema" xmlns:p="http://schemas.microsoft.com/office/2006/metadata/properties" xmlns:ns2="1e149eed-d4fc-41b5-8753-46c09b3ee68b" xmlns:ns3="09d7afb4-00c1-4be8-9525-f77ec6ae2dad" targetNamespace="http://schemas.microsoft.com/office/2006/metadata/properties" ma:root="true" ma:fieldsID="93628313a83f045a0a72d5df70ce518b" ns2:_="" ns3:_="">
    <xsd:import namespace="1e149eed-d4fc-41b5-8753-46c09b3ee68b"/>
    <xsd:import namespace="09d7afb4-00c1-4be8-9525-f77ec6ae2dad"/>
    <xsd:element name="properties">
      <xsd:complexType>
        <xsd:sequence>
          <xsd:element name="documentManagement">
            <xsd:complexType>
              <xsd:all>
                <xsd:element ref="ns2:PDF_x003a__x0020_Date_x0020_Modified" minOccurs="0"/>
                <xsd:element ref="ns2:PDF_x003a__x0020_Date_x0020_Created" minOccurs="0"/>
                <xsd:element ref="ns2:PDF_x003a__x0020_Title" minOccurs="0"/>
                <xsd:element ref="ns2:PDF_x003a__x0020_Author" minOccurs="0"/>
                <xsd:element ref="ns2:PDF_x003a__x0020_Keywords" minOccurs="0"/>
                <xsd:element ref="ns2:PDF_x003a__x0020_Application" minOccurs="0"/>
                <xsd:element ref="ns2:PDF_x003a__x0020_PDF_x0020_Producer" minOccurs="0"/>
                <xsd:element ref="ns2:PDF_x003a__x0020_PDF_x0020_Web_x0020_View" minOccurs="0"/>
                <xsd:element ref="ns2:PDF_x003a__x0020_PDF_x0020_Version" minOccurs="0"/>
                <xsd:element ref="ns2:Item_x0020_Type" minOccurs="0"/>
                <xsd:element ref="ns2:Date_x0020_Accessed" minOccurs="0"/>
                <xsd:element ref="ns2:Perceived_x0020_Type" minOccurs="0"/>
                <xsd:element ref="ns2:Kind" minOccurs="0"/>
                <xsd:element ref="ns2:Rating" minOccurs="0"/>
                <xsd:element ref="ns2:Computer" minOccurs="0"/>
                <xsd:element ref="ns2:Filename" minOccurs="0"/>
                <xsd:element ref="ns2:Folder_x0020_Name" minOccurs="0"/>
                <xsd:element ref="ns2:Folder_x0020_Path" minOccurs="0"/>
                <xsd:element ref="ns2:File_x0020_System_x0020_Path" minOccurs="0"/>
                <xsd:element ref="ns2:Link_x0020_Status" minOccurs="0"/>
                <xsd:element ref="ns2:Sharing_x0020_Status" minOccurs="0"/>
                <xsd:element ref="ns2:PDF_x003a__x0020_Subject" minOccurs="0"/>
                <xsd:element ref="ns2:MediaServiceMetadata" minOccurs="0"/>
                <xsd:element ref="ns2:MediaServiceFastMetadata" minOccurs="0"/>
                <xsd:element ref="ns2:Dimensions" minOccurs="0"/>
                <xsd:element ref="ns2:Bit_x0020_Depth" minOccurs="0"/>
                <xsd:element ref="ns2:Horizontal_x0020_Resolution" minOccurs="0"/>
                <xsd:element ref="ns2:Width" minOccurs="0"/>
                <xsd:element ref="ns2:Vertical_x0020_Resolution" minOccurs="0"/>
                <xsd:element ref="ns2:Height" minOccurs="0"/>
                <xsd:element ref="ns2:MediaServiceAutoTags" minOccurs="0"/>
                <xsd:element ref="ns2:MediaServiceOCR" minOccurs="0"/>
                <xsd:element ref="ns2:Date_x0020_Taken" minOccurs="0"/>
                <xsd:element ref="ns2:File_x0020_Author" minOccurs="0"/>
                <xsd:element ref="ns2:MediaServiceDateTaken" minOccurs="0"/>
                <xsd:element ref="ns2:Program_x0020_Name" minOccurs="0"/>
                <xsd:element ref="ns2:Content_x0020_Created" minOccurs="0"/>
                <xsd:element ref="ns2:Date_x0020_Last_x0020_Saved" minOccurs="0"/>
                <xsd:element ref="ns2:Pages0" minOccurs="0"/>
                <xsd:element ref="ns2:Total_x0020_Editing_x0020_Time" minOccurs="0"/>
                <xsd:element ref="ns2:Word_x0020_Count" minOccurs="0"/>
                <xsd:element ref="ns2:Last_x0020_Printed" minOccurs="0"/>
                <xsd:element ref="ns2:Company" minOccurs="0"/>
                <xsd:element ref="ns2:Link_x0020_Target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149eed-d4fc-41b5-8753-46c09b3ee68b" elementFormDefault="qualified">
    <xsd:import namespace="http://schemas.microsoft.com/office/2006/documentManagement/types"/>
    <xsd:import namespace="http://schemas.microsoft.com/office/infopath/2007/PartnerControls"/>
    <xsd:element name="PDF_x003a__x0020_Date_x0020_Modified" ma:index="8" nillable="true" ma:displayName="PDF: Date Modified" ma:default="" ma:description="" ma:format="DateTime" ma:internalName="PDF_x003a__x0020_Date_x0020_Modified">
      <xsd:simpleType>
        <xsd:restriction base="dms:DateTime"/>
      </xsd:simpleType>
    </xsd:element>
    <xsd:element name="PDF_x003a__x0020_Date_x0020_Created" ma:index="9" nillable="true" ma:displayName="PDF: Date Created" ma:default="" ma:description="" ma:format="DateTime" ma:internalName="PDF_x003a__x0020_Date_x0020_Created">
      <xsd:simpleType>
        <xsd:restriction base="dms:DateTime"/>
      </xsd:simpleType>
    </xsd:element>
    <xsd:element name="PDF_x003a__x0020_Title" ma:index="10" nillable="true" ma:displayName="PDF: Title" ma:description="" ma:internalName="PDF_x003a__x0020_Title">
      <xsd:simpleType>
        <xsd:restriction base="dms:Text">
          <xsd:maxLength value="255"/>
        </xsd:restriction>
      </xsd:simpleType>
    </xsd:element>
    <xsd:element name="PDF_x003a__x0020_Author" ma:index="11" nillable="true" ma:displayName="PDF: Author" ma:description="" ma:internalName="PDF_x003a__x0020_Author">
      <xsd:simpleType>
        <xsd:restriction base="dms:Text">
          <xsd:maxLength value="255"/>
        </xsd:restriction>
      </xsd:simpleType>
    </xsd:element>
    <xsd:element name="PDF_x003a__x0020_Keywords" ma:index="12" nillable="true" ma:displayName="PDF: Keywords" ma:description="" ma:internalName="PDF_x003a__x0020_Keywords">
      <xsd:simpleType>
        <xsd:restriction base="dms:Text">
          <xsd:maxLength value="255"/>
        </xsd:restriction>
      </xsd:simpleType>
    </xsd:element>
    <xsd:element name="PDF_x003a__x0020_Application" ma:index="13" nillable="true" ma:displayName="PDF: Application" ma:description="" ma:internalName="PDF_x003a__x0020_Application">
      <xsd:simpleType>
        <xsd:restriction base="dms:Text">
          <xsd:maxLength value="255"/>
        </xsd:restriction>
      </xsd:simpleType>
    </xsd:element>
    <xsd:element name="PDF_x003a__x0020_PDF_x0020_Producer" ma:index="14" nillable="true" ma:displayName="PDF: PDF Producer" ma:description="" ma:internalName="PDF_x003a__x0020_PDF_x0020_Producer">
      <xsd:simpleType>
        <xsd:restriction base="dms:Text">
          <xsd:maxLength value="255"/>
        </xsd:restriction>
      </xsd:simpleType>
    </xsd:element>
    <xsd:element name="PDF_x003a__x0020_PDF_x0020_Web_x0020_View" ma:index="15" nillable="true" ma:displayName="PDF: PDF Web View" ma:description="" ma:internalName="PDF_x003a__x0020_PDF_x0020_Web_x0020_View">
      <xsd:simpleType>
        <xsd:restriction base="dms:Boolean"/>
      </xsd:simpleType>
    </xsd:element>
    <xsd:element name="PDF_x003a__x0020_PDF_x0020_Version" ma:index="16" nillable="true" ma:displayName="PDF: PDF Version" ma:decimals="-1" ma:description="" ma:internalName="PDF_x003a__x0020_PDF_x0020_Version">
      <xsd:simpleType>
        <xsd:restriction base="dms:Number"/>
      </xsd:simpleType>
    </xsd:element>
    <xsd:element name="Item_x0020_Type" ma:index="17" nillable="true" ma:displayName="Item Type" ma:description="" ma:internalName="Item_x0020_Type">
      <xsd:simpleType>
        <xsd:restriction base="dms:Text">
          <xsd:maxLength value="255"/>
        </xsd:restriction>
      </xsd:simpleType>
    </xsd:element>
    <xsd:element name="Date_x0020_Accessed" ma:index="18" nillable="true" ma:displayName="Date Accessed" ma:default="" ma:description="" ma:format="DateTime" ma:internalName="Date_x0020_Accessed">
      <xsd:simpleType>
        <xsd:restriction base="dms:DateTime"/>
      </xsd:simpleType>
    </xsd:element>
    <xsd:element name="Perceived_x0020_Type" ma:index="19" nillable="true" ma:displayName="Perceived Type" ma:description="" ma:internalName="Perceived_x0020_Type">
      <xsd:simpleType>
        <xsd:restriction base="dms:Text">
          <xsd:maxLength value="255"/>
        </xsd:restriction>
      </xsd:simpleType>
    </xsd:element>
    <xsd:element name="Kind" ma:index="20" nillable="true" ma:displayName="Kind" ma:description="" ma:internalName="Kind">
      <xsd:simpleType>
        <xsd:restriction base="dms:Text">
          <xsd:maxLength value="255"/>
        </xsd:restriction>
      </xsd:simpleType>
    </xsd:element>
    <xsd:element name="Rating" ma:index="21" nillable="true" ma:displayName="Rating" ma:description="" ma:internalName="Rating">
      <xsd:simpleType>
        <xsd:restriction base="dms:Text">
          <xsd:maxLength value="255"/>
        </xsd:restriction>
      </xsd:simpleType>
    </xsd:element>
    <xsd:element name="Computer" ma:index="22" nillable="true" ma:displayName="Computer" ma:description="" ma:internalName="Computer">
      <xsd:simpleType>
        <xsd:restriction base="dms:Text">
          <xsd:maxLength value="255"/>
        </xsd:restriction>
      </xsd:simpleType>
    </xsd:element>
    <xsd:element name="Filename" ma:index="23" nillable="true" ma:displayName="Filename" ma:description="" ma:internalName="Filename">
      <xsd:simpleType>
        <xsd:restriction base="dms:Text">
          <xsd:maxLength value="255"/>
        </xsd:restriction>
      </xsd:simpleType>
    </xsd:element>
    <xsd:element name="Folder_x0020_Name" ma:index="24" nillable="true" ma:displayName="Folder Name" ma:description="" ma:internalName="Folder_x0020_Name">
      <xsd:simpleType>
        <xsd:restriction base="dms:Text">
          <xsd:maxLength value="255"/>
        </xsd:restriction>
      </xsd:simpleType>
    </xsd:element>
    <xsd:element name="Folder_x0020_Path" ma:index="25" nillable="true" ma:displayName="Folder Path" ma:description="" ma:internalName="Folder_x0020_Path">
      <xsd:simpleType>
        <xsd:restriction base="dms:Text">
          <xsd:maxLength value="255"/>
        </xsd:restriction>
      </xsd:simpleType>
    </xsd:element>
    <xsd:element name="File_x0020_System_x0020_Path" ma:index="26" nillable="true" ma:displayName="File System Path" ma:description="" ma:internalName="File_x0020_System_x0020_Path">
      <xsd:simpleType>
        <xsd:restriction base="dms:Text">
          <xsd:maxLength value="255"/>
        </xsd:restriction>
      </xsd:simpleType>
    </xsd:element>
    <xsd:element name="Link_x0020_Status" ma:index="27" nillable="true" ma:displayName="Link Status" ma:description="" ma:internalName="Link_x0020_Status">
      <xsd:simpleType>
        <xsd:restriction base="dms:Text">
          <xsd:maxLength value="255"/>
        </xsd:restriction>
      </xsd:simpleType>
    </xsd:element>
    <xsd:element name="Sharing_x0020_Status" ma:index="28" nillable="true" ma:displayName="Sharing Status" ma:description="" ma:internalName="Sharing_x0020_Status">
      <xsd:simpleType>
        <xsd:restriction base="dms:Text">
          <xsd:maxLength value="255"/>
        </xsd:restriction>
      </xsd:simpleType>
    </xsd:element>
    <xsd:element name="PDF_x003a__x0020_Subject" ma:index="29" nillable="true" ma:displayName="PDF: Subject" ma:description="" ma:internalName="PDF_x003a__x0020_Subject">
      <xsd:simpleType>
        <xsd:restriction base="dms:Text">
          <xsd:maxLength value="255"/>
        </xsd:restriction>
      </xsd:simpleType>
    </xsd:element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32" nillable="true" ma:displayName="Dimensions" ma:description="" ma:internalName="Dimensions">
      <xsd:simpleType>
        <xsd:restriction base="dms:Text">
          <xsd:maxLength value="255"/>
        </xsd:restriction>
      </xsd:simpleType>
    </xsd:element>
    <xsd:element name="Bit_x0020_Depth" ma:index="33" nillable="true" ma:displayName="Bit Depth" ma:description="" ma:internalName="Bit_x0020_Depth">
      <xsd:simpleType>
        <xsd:restriction base="dms:Text">
          <xsd:maxLength value="255"/>
        </xsd:restriction>
      </xsd:simpleType>
    </xsd:element>
    <xsd:element name="Horizontal_x0020_Resolution" ma:index="34" nillable="true" ma:displayName="Horizontal Resolution" ma:description="" ma:internalName="Horizontal_x0020_Resolution">
      <xsd:simpleType>
        <xsd:restriction base="dms:Text">
          <xsd:maxLength value="255"/>
        </xsd:restriction>
      </xsd:simpleType>
    </xsd:element>
    <xsd:element name="Width" ma:index="35" nillable="true" ma:displayName="Width" ma:description="" ma:internalName="Width">
      <xsd:simpleType>
        <xsd:restriction base="dms:Text">
          <xsd:maxLength value="255"/>
        </xsd:restriction>
      </xsd:simpleType>
    </xsd:element>
    <xsd:element name="Vertical_x0020_Resolution" ma:index="36" nillable="true" ma:displayName="Vertical Resolution" ma:description="" ma:internalName="Vertical_x0020_Resolution">
      <xsd:simpleType>
        <xsd:restriction base="dms:Text">
          <xsd:maxLength value="255"/>
        </xsd:restriction>
      </xsd:simpleType>
    </xsd:element>
    <xsd:element name="Height" ma:index="37" nillable="true" ma:displayName="Height" ma:description="" ma:internalName="Height">
      <xsd:simpleType>
        <xsd:restriction base="dms:Text">
          <xsd:maxLength value="255"/>
        </xsd:restriction>
      </xsd:simpleType>
    </xsd:element>
    <xsd:element name="MediaServiceAutoTags" ma:index="38" nillable="true" ma:displayName="Tags" ma:internalName="MediaServiceAutoTags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_x0020_Taken" ma:index="40" nillable="true" ma:displayName="Date Taken" ma:description="" ma:internalName="Date_x0020_Taken">
      <xsd:simpleType>
        <xsd:restriction base="dms:Text">
          <xsd:maxLength value="255"/>
        </xsd:restriction>
      </xsd:simpleType>
    </xsd:element>
    <xsd:element name="File_x0020_Author" ma:index="41" nillable="true" ma:displayName="File Author" ma:description="" ma:internalName="File_x0020_Author">
      <xsd:simpleType>
        <xsd:restriction base="dms:Text">
          <xsd:maxLength value="255"/>
        </xsd:restriction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Program_x0020_Name" ma:index="43" nillable="true" ma:displayName="Program Name" ma:description="" ma:internalName="Program_x0020_Name">
      <xsd:simpleType>
        <xsd:restriction base="dms:Text">
          <xsd:maxLength value="255"/>
        </xsd:restriction>
      </xsd:simpleType>
    </xsd:element>
    <xsd:element name="Content_x0020_Created" ma:index="44" nillable="true" ma:displayName="Content Created" ma:default="" ma:description="" ma:format="DateTime" ma:internalName="Content_x0020_Created">
      <xsd:simpleType>
        <xsd:restriction base="dms:DateTime"/>
      </xsd:simpleType>
    </xsd:element>
    <xsd:element name="Date_x0020_Last_x0020_Saved" ma:index="45" nillable="true" ma:displayName="Date Last Saved" ma:default="" ma:description="" ma:format="DateTime" ma:internalName="Date_x0020_Last_x0020_Saved">
      <xsd:simpleType>
        <xsd:restriction base="dms:DateTime"/>
      </xsd:simpleType>
    </xsd:element>
    <xsd:element name="Pages0" ma:index="46" nillable="true" ma:displayName="Pages" ma:description="" ma:internalName="Pages0">
      <xsd:simpleType>
        <xsd:restriction base="dms:Text">
          <xsd:maxLength value="255"/>
        </xsd:restriction>
      </xsd:simpleType>
    </xsd:element>
    <xsd:element name="Total_x0020_Editing_x0020_Time" ma:index="47" nillable="true" ma:displayName="Total Editing Time" ma:description="" ma:internalName="Total_x0020_Editing_x0020_Time">
      <xsd:simpleType>
        <xsd:restriction base="dms:Text">
          <xsd:maxLength value="255"/>
        </xsd:restriction>
      </xsd:simpleType>
    </xsd:element>
    <xsd:element name="Word_x0020_Count" ma:index="48" nillable="true" ma:displayName="Word Count" ma:description="" ma:internalName="Word_x0020_Count">
      <xsd:simpleType>
        <xsd:restriction base="dms:Text">
          <xsd:maxLength value="255"/>
        </xsd:restriction>
      </xsd:simpleType>
    </xsd:element>
    <xsd:element name="Last_x0020_Printed" ma:index="49" nillable="true" ma:displayName="Last Printed" ma:description="" ma:internalName="Last_x0020_Printed">
      <xsd:simpleType>
        <xsd:restriction base="dms:Text">
          <xsd:maxLength value="255"/>
        </xsd:restriction>
      </xsd:simpleType>
    </xsd:element>
    <xsd:element name="Company" ma:index="50" nillable="true" ma:displayName="Company" ma:description="" ma:internalName="Company">
      <xsd:simpleType>
        <xsd:restriction base="dms:Text">
          <xsd:maxLength value="255"/>
        </xsd:restriction>
      </xsd:simpleType>
    </xsd:element>
    <xsd:element name="Link_x0020_Target" ma:index="51" nillable="true" ma:displayName="Link Target" ma:description="" ma:internalName="Link_x0020_Target">
      <xsd:simpleType>
        <xsd:restriction base="dms:Text">
          <xsd:maxLength value="255"/>
        </xsd:restriction>
      </xsd:simpleType>
    </xsd:element>
    <xsd:element name="MediaServiceAutoKeyPoints" ma:index="5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5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5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d7afb4-00c1-4be8-9525-f77ec6ae2dad" elementFormDefault="qualified">
    <xsd:import namespace="http://schemas.microsoft.com/office/2006/documentManagement/types"/>
    <xsd:import namespace="http://schemas.microsoft.com/office/infopath/2007/PartnerControls"/>
    <xsd:element name="SharedWithUsers" ma:index="5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uter xmlns="1e149eed-d4fc-41b5-8753-46c09b3ee68b" xsi:nil="true"/>
    <Width xmlns="1e149eed-d4fc-41b5-8753-46c09b3ee68b" xsi:nil="true"/>
    <Rating xmlns="1e149eed-d4fc-41b5-8753-46c09b3ee68b" xsi:nil="true"/>
    <Kind xmlns="1e149eed-d4fc-41b5-8753-46c09b3ee68b" xsi:nil="true"/>
    <PDF_x003a__x0020_Subject xmlns="1e149eed-d4fc-41b5-8753-46c09b3ee68b" xsi:nil="true"/>
    <PDF_x003a__x0020_PDF_x0020_Version xmlns="1e149eed-d4fc-41b5-8753-46c09b3ee68b" xsi:nil="true"/>
    <Date_x0020_Taken xmlns="1e149eed-d4fc-41b5-8753-46c09b3ee68b" xsi:nil="true"/>
    <Date_x0020_Last_x0020_Saved xmlns="1e149eed-d4fc-41b5-8753-46c09b3ee68b" xsi:nil="true"/>
    <Company xmlns="1e149eed-d4fc-41b5-8753-46c09b3ee68b" xsi:nil="true"/>
    <PDF_x003a__x0020_Date_x0020_Created xmlns="1e149eed-d4fc-41b5-8753-46c09b3ee68b" xsi:nil="true"/>
    <Sharing_x0020_Status xmlns="1e149eed-d4fc-41b5-8753-46c09b3ee68b" xsi:nil="true"/>
    <File_x0020_Author xmlns="1e149eed-d4fc-41b5-8753-46c09b3ee68b" xsi:nil="true"/>
    <Total_x0020_Editing_x0020_Time xmlns="1e149eed-d4fc-41b5-8753-46c09b3ee68b" xsi:nil="true"/>
    <Pages0 xmlns="1e149eed-d4fc-41b5-8753-46c09b3ee68b" xsi:nil="true"/>
    <Height xmlns="1e149eed-d4fc-41b5-8753-46c09b3ee68b" xsi:nil="true"/>
    <PDF_x003a__x0020_Author xmlns="1e149eed-d4fc-41b5-8753-46c09b3ee68b" xsi:nil="true"/>
    <PDF_x003a__x0020_Keywords xmlns="1e149eed-d4fc-41b5-8753-46c09b3ee68b" xsi:nil="true"/>
    <PDF_x003a__x0020_PDF_x0020_Web_x0020_View xmlns="1e149eed-d4fc-41b5-8753-46c09b3ee68b" xsi:nil="true"/>
    <Item_x0020_Type xmlns="1e149eed-d4fc-41b5-8753-46c09b3ee68b" xsi:nil="true"/>
    <Bit_x0020_Depth xmlns="1e149eed-d4fc-41b5-8753-46c09b3ee68b" xsi:nil="true"/>
    <Program_x0020_Name xmlns="1e149eed-d4fc-41b5-8753-46c09b3ee68b" xsi:nil="true"/>
    <File_x0020_System_x0020_Path xmlns="1e149eed-d4fc-41b5-8753-46c09b3ee68b" xsi:nil="true"/>
    <Perceived_x0020_Type xmlns="1e149eed-d4fc-41b5-8753-46c09b3ee68b" xsi:nil="true"/>
    <Filename xmlns="1e149eed-d4fc-41b5-8753-46c09b3ee68b" xsi:nil="true"/>
    <Folder_x0020_Name xmlns="1e149eed-d4fc-41b5-8753-46c09b3ee68b" xsi:nil="true"/>
    <Content_x0020_Created xmlns="1e149eed-d4fc-41b5-8753-46c09b3ee68b" xsi:nil="true"/>
    <Word_x0020_Count xmlns="1e149eed-d4fc-41b5-8753-46c09b3ee68b" xsi:nil="true"/>
    <Link_x0020_Target xmlns="1e149eed-d4fc-41b5-8753-46c09b3ee68b" xsi:nil="true"/>
    <Date_x0020_Accessed xmlns="1e149eed-d4fc-41b5-8753-46c09b3ee68b" xsi:nil="true"/>
    <PDF_x003a__x0020_Title xmlns="1e149eed-d4fc-41b5-8753-46c09b3ee68b" xsi:nil="true"/>
    <Folder_x0020_Path xmlns="1e149eed-d4fc-41b5-8753-46c09b3ee68b" xsi:nil="true"/>
    <PDF_x003a__x0020_Application xmlns="1e149eed-d4fc-41b5-8753-46c09b3ee68b" xsi:nil="true"/>
    <Vertical_x0020_Resolution xmlns="1e149eed-d4fc-41b5-8753-46c09b3ee68b" xsi:nil="true"/>
    <PDF_x003a__x0020_Date_x0020_Modified xmlns="1e149eed-d4fc-41b5-8753-46c09b3ee68b" xsi:nil="true"/>
    <Link_x0020_Status xmlns="1e149eed-d4fc-41b5-8753-46c09b3ee68b" xsi:nil="true"/>
    <PDF_x003a__x0020_PDF_x0020_Producer xmlns="1e149eed-d4fc-41b5-8753-46c09b3ee68b" xsi:nil="true"/>
    <Dimensions xmlns="1e149eed-d4fc-41b5-8753-46c09b3ee68b" xsi:nil="true"/>
    <Last_x0020_Printed xmlns="1e149eed-d4fc-41b5-8753-46c09b3ee68b" xsi:nil="true"/>
    <Horizontal_x0020_Resolution xmlns="1e149eed-d4fc-41b5-8753-46c09b3ee68b" xsi:nil="true"/>
  </documentManagement>
</p:properties>
</file>

<file path=customXml/itemProps1.xml><?xml version="1.0" encoding="utf-8"?>
<ds:datastoreItem xmlns:ds="http://schemas.openxmlformats.org/officeDocument/2006/customXml" ds:itemID="{A08F9CC8-2309-4E84-8799-42CC218B9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68D89A-C9DC-496F-AB16-D5253EA6D9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149eed-d4fc-41b5-8753-46c09b3ee68b"/>
    <ds:schemaRef ds:uri="09d7afb4-00c1-4be8-9525-f77ec6ae2d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712BA7-159B-4707-99AE-42D2AED83A4D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e149eed-d4fc-41b5-8753-46c09b3ee68b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09d7afb4-00c1-4be8-9525-f77ec6ae2da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530</Words>
  <Application>Microsoft Office PowerPoint</Application>
  <PresentationFormat>On-screen Show (4:3)</PresentationFormat>
  <Paragraphs>96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Office Theme</vt:lpstr>
      <vt:lpstr>1_Office Theme</vt:lpstr>
      <vt:lpstr>PowerPoint Presentation</vt:lpstr>
      <vt:lpstr>Outline</vt:lpstr>
      <vt:lpstr>Background</vt:lpstr>
      <vt:lpstr>Background</vt:lpstr>
      <vt:lpstr>Performance Review</vt:lpstr>
      <vt:lpstr> Performance Review ED Admits </vt:lpstr>
      <vt:lpstr>Performance Review ED Admits</vt:lpstr>
      <vt:lpstr>Performance Review ED Admits</vt:lpstr>
      <vt:lpstr>Performance Review Follow-up After Discharge</vt:lpstr>
      <vt:lpstr>Performance Review Follow-up After Discharge</vt:lpstr>
      <vt:lpstr>Performance Review Follow-up After Discharge</vt:lpstr>
      <vt:lpstr>Performance Review Primary Care Visits</vt:lpstr>
      <vt:lpstr>Performance Review Primary Care Visits</vt:lpstr>
      <vt:lpstr>Medicaid Transformation VBC Plan</vt:lpstr>
      <vt:lpstr>Medicaid Transformation VBC Plan</vt:lpstr>
      <vt:lpstr>Medicaid Transformation VBC Plan</vt:lpstr>
      <vt:lpstr>Medicaid Transformation VBC Plan</vt:lpstr>
      <vt:lpstr>Takeaways</vt:lpstr>
      <vt:lpstr>Takeaways</vt:lpstr>
      <vt:lpstr>Takeaways</vt:lpstr>
      <vt:lpstr>          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Leonard-Spencer</dc:creator>
  <cp:lastModifiedBy>Andrew D'Onofrio</cp:lastModifiedBy>
  <cp:revision>31</cp:revision>
  <dcterms:created xsi:type="dcterms:W3CDTF">2016-11-03T17:04:37Z</dcterms:created>
  <dcterms:modified xsi:type="dcterms:W3CDTF">2020-01-16T19:05:09Z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0x010100F7774AD9A7176F499F065F0DFAA7E1CB</vt:lpwstr>
  </property>
  <property fmtid="{D5CDD505-2E9C-101B-9397-08002B2CF9AE}" pid="3" name="Type/Format">
    <vt:lpwstr>PowerPoint</vt:lpwstr>
  </property>
</Properties>
</file>